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3"/>
  </p:notesMasterIdLst>
  <p:handoutMasterIdLst>
    <p:handoutMasterId r:id="rId124"/>
  </p:handoutMasterIdLst>
  <p:sldIdLst>
    <p:sldId id="256" r:id="rId2"/>
    <p:sldId id="276" r:id="rId3"/>
    <p:sldId id="257" r:id="rId4"/>
    <p:sldId id="268" r:id="rId5"/>
    <p:sldId id="272" r:id="rId6"/>
    <p:sldId id="274" r:id="rId7"/>
    <p:sldId id="270" r:id="rId8"/>
    <p:sldId id="275" r:id="rId9"/>
    <p:sldId id="277"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6" r:id="rId27"/>
    <p:sldId id="295" r:id="rId28"/>
    <p:sldId id="298" r:id="rId29"/>
    <p:sldId id="297" r:id="rId30"/>
    <p:sldId id="299" r:id="rId31"/>
    <p:sldId id="300" r:id="rId32"/>
    <p:sldId id="301" r:id="rId33"/>
    <p:sldId id="307" r:id="rId34"/>
    <p:sldId id="303" r:id="rId35"/>
    <p:sldId id="271" r:id="rId36"/>
    <p:sldId id="308" r:id="rId37"/>
    <p:sldId id="302" r:id="rId38"/>
    <p:sldId id="304" r:id="rId39"/>
    <p:sldId id="305" r:id="rId40"/>
    <p:sldId id="306" r:id="rId41"/>
    <p:sldId id="324" r:id="rId42"/>
    <p:sldId id="325" r:id="rId43"/>
    <p:sldId id="309" r:id="rId44"/>
    <p:sldId id="312" r:id="rId45"/>
    <p:sldId id="313" r:id="rId46"/>
    <p:sldId id="314" r:id="rId47"/>
    <p:sldId id="315" r:id="rId48"/>
    <p:sldId id="316" r:id="rId49"/>
    <p:sldId id="317" r:id="rId50"/>
    <p:sldId id="318" r:id="rId51"/>
    <p:sldId id="319" r:id="rId52"/>
    <p:sldId id="320" r:id="rId53"/>
    <p:sldId id="321" r:id="rId54"/>
    <p:sldId id="323" r:id="rId55"/>
    <p:sldId id="310" r:id="rId56"/>
    <p:sldId id="311" r:id="rId57"/>
    <p:sldId id="326" r:id="rId58"/>
    <p:sldId id="327" r:id="rId59"/>
    <p:sldId id="328" r:id="rId60"/>
    <p:sldId id="329" r:id="rId61"/>
    <p:sldId id="330" r:id="rId62"/>
    <p:sldId id="331" r:id="rId63"/>
    <p:sldId id="332" r:id="rId64"/>
    <p:sldId id="352" r:id="rId65"/>
    <p:sldId id="353" r:id="rId66"/>
    <p:sldId id="354" r:id="rId67"/>
    <p:sldId id="333" r:id="rId68"/>
    <p:sldId id="334" r:id="rId69"/>
    <p:sldId id="335" r:id="rId70"/>
    <p:sldId id="336" r:id="rId71"/>
    <p:sldId id="337" r:id="rId72"/>
    <p:sldId id="338" r:id="rId73"/>
    <p:sldId id="339" r:id="rId74"/>
    <p:sldId id="340" r:id="rId75"/>
    <p:sldId id="341" r:id="rId76"/>
    <p:sldId id="342" r:id="rId77"/>
    <p:sldId id="343" r:id="rId78"/>
    <p:sldId id="344" r:id="rId79"/>
    <p:sldId id="345" r:id="rId80"/>
    <p:sldId id="346" r:id="rId81"/>
    <p:sldId id="347" r:id="rId82"/>
    <p:sldId id="348" r:id="rId83"/>
    <p:sldId id="349" r:id="rId84"/>
    <p:sldId id="351" r:id="rId85"/>
    <p:sldId id="361" r:id="rId86"/>
    <p:sldId id="362" r:id="rId87"/>
    <p:sldId id="363" r:id="rId88"/>
    <p:sldId id="380" r:id="rId89"/>
    <p:sldId id="355" r:id="rId90"/>
    <p:sldId id="356" r:id="rId91"/>
    <p:sldId id="357" r:id="rId92"/>
    <p:sldId id="358" r:id="rId93"/>
    <p:sldId id="359" r:id="rId94"/>
    <p:sldId id="360" r:id="rId95"/>
    <p:sldId id="375" r:id="rId96"/>
    <p:sldId id="374" r:id="rId97"/>
    <p:sldId id="376" r:id="rId98"/>
    <p:sldId id="377" r:id="rId99"/>
    <p:sldId id="378" r:id="rId100"/>
    <p:sldId id="382" r:id="rId101"/>
    <p:sldId id="383" r:id="rId102"/>
    <p:sldId id="364" r:id="rId103"/>
    <p:sldId id="365" r:id="rId104"/>
    <p:sldId id="366" r:id="rId105"/>
    <p:sldId id="368" r:id="rId106"/>
    <p:sldId id="369" r:id="rId107"/>
    <p:sldId id="371" r:id="rId108"/>
    <p:sldId id="384" r:id="rId109"/>
    <p:sldId id="400" r:id="rId110"/>
    <p:sldId id="372" r:id="rId111"/>
    <p:sldId id="373" r:id="rId112"/>
    <p:sldId id="385" r:id="rId113"/>
    <p:sldId id="399" r:id="rId114"/>
    <p:sldId id="397" r:id="rId115"/>
    <p:sldId id="391" r:id="rId116"/>
    <p:sldId id="398" r:id="rId117"/>
    <p:sldId id="386" r:id="rId118"/>
    <p:sldId id="387" r:id="rId119"/>
    <p:sldId id="388" r:id="rId120"/>
    <p:sldId id="390" r:id="rId121"/>
    <p:sldId id="392" r:id="rId122"/>
  </p:sldIdLst>
  <p:sldSz cx="12198350" cy="6858000"/>
  <p:notesSz cx="9872663" cy="6742113"/>
  <p:custDataLst>
    <p:tags r:id="rId125"/>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sldGuideLst>
    </p:ext>
    <p:ext uri="{2D200454-40CA-4A62-9FC3-DE9A4176ACB9}">
      <p15:notesGuideLst xmlns:p15="http://schemas.microsoft.com/office/powerpoint/2012/main">
        <p15:guide id="1" orient="horz" pos="2124" userDrawn="1">
          <p15:clr>
            <a:srgbClr val="A4A3A4"/>
          </p15:clr>
        </p15:guide>
        <p15:guide id="2" pos="311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2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Style moyen 3 - Accentuation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Style foncé 2 - Accentuation 1/Accentuation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68"/>
    <p:restoredTop sz="96357" autoAdjust="0"/>
  </p:normalViewPr>
  <p:slideViewPr>
    <p:cSldViewPr>
      <p:cViewPr varScale="1">
        <p:scale>
          <a:sx n="103" d="100"/>
          <a:sy n="103" d="100"/>
        </p:scale>
        <p:origin x="150" y="270"/>
      </p:cViewPr>
      <p:guideLst>
        <p:guide orient="horz" pos="2160"/>
        <p:guide pos="3842"/>
      </p:guideLst>
    </p:cSldViewPr>
  </p:slideViewPr>
  <p:notesTextViewPr>
    <p:cViewPr>
      <p:scale>
        <a:sx n="1" d="1"/>
        <a:sy n="1" d="1"/>
      </p:scale>
      <p:origin x="0" y="0"/>
    </p:cViewPr>
  </p:notesTextViewPr>
  <p:notesViewPr>
    <p:cSldViewPr>
      <p:cViewPr varScale="1">
        <p:scale>
          <a:sx n="101" d="100"/>
          <a:sy n="101" d="100"/>
        </p:scale>
        <p:origin x="-3528" y="-90"/>
      </p:cViewPr>
      <p:guideLst>
        <p:guide orient="horz" pos="2124"/>
        <p:guide pos="311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handoutMaster" Target="handoutMasters/handoutMaster1.xml"/><Relationship Id="rId12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860DC-E151-456C-A25A-52FB9CD1E458}" type="doc">
      <dgm:prSet loTypeId="urn:microsoft.com/office/officeart/2005/8/layout/radial6" loCatId="cycle" qsTypeId="urn:microsoft.com/office/officeart/2005/8/quickstyle/simple1" qsCatId="simple" csTypeId="urn:microsoft.com/office/officeart/2005/8/colors/accent0_1" csCatId="mainScheme" phldr="1"/>
      <dgm:spPr/>
      <dgm:t>
        <a:bodyPr/>
        <a:lstStyle/>
        <a:p>
          <a:endParaRPr lang="fr-FR"/>
        </a:p>
      </dgm:t>
    </dgm:pt>
    <dgm:pt modelId="{1CB349B5-D5ED-4757-A5A4-3E182DD1395C}">
      <dgm:prSet phldrT="[Text]"/>
      <dgm:spPr/>
      <dgm:t>
        <a:bodyPr/>
        <a:lstStyle/>
        <a:p>
          <a:r>
            <a:rPr lang="fr-FR" dirty="0"/>
            <a:t>Data</a:t>
          </a:r>
        </a:p>
      </dgm:t>
    </dgm:pt>
    <dgm:pt modelId="{5BF04606-4920-4974-A458-F73B356EBB33}" type="parTrans" cxnId="{6C6D3892-B5B8-4494-991A-553B784028A5}">
      <dgm:prSet/>
      <dgm:spPr/>
      <dgm:t>
        <a:bodyPr/>
        <a:lstStyle/>
        <a:p>
          <a:endParaRPr lang="fr-FR"/>
        </a:p>
      </dgm:t>
    </dgm:pt>
    <dgm:pt modelId="{6449D819-BB52-48C6-96C3-0B67F50297AE}" type="sibTrans" cxnId="{6C6D3892-B5B8-4494-991A-553B784028A5}">
      <dgm:prSet/>
      <dgm:spPr/>
      <dgm:t>
        <a:bodyPr/>
        <a:lstStyle/>
        <a:p>
          <a:endParaRPr lang="fr-FR"/>
        </a:p>
      </dgm:t>
    </dgm:pt>
    <dgm:pt modelId="{3AD14F5E-FB4E-47DC-ABE5-E5A104112121}">
      <dgm:prSet phldrT="[Text]"/>
      <dgm:spPr/>
      <dgm:t>
        <a:bodyPr/>
        <a:lstStyle/>
        <a:p>
          <a:r>
            <a:rPr lang="fr-FR" dirty="0" err="1"/>
            <a:t>Database</a:t>
          </a:r>
          <a:endParaRPr lang="fr-FR" dirty="0"/>
        </a:p>
      </dgm:t>
    </dgm:pt>
    <dgm:pt modelId="{32831896-BC97-4537-A8FB-B852DBCCFBFC}" type="parTrans" cxnId="{76104023-CF30-4050-8D19-64EB9F01457A}">
      <dgm:prSet/>
      <dgm:spPr/>
      <dgm:t>
        <a:bodyPr/>
        <a:lstStyle/>
        <a:p>
          <a:endParaRPr lang="fr-FR"/>
        </a:p>
      </dgm:t>
    </dgm:pt>
    <dgm:pt modelId="{AB1859D7-1330-477A-A82C-97C7156C2722}" type="sibTrans" cxnId="{76104023-CF30-4050-8D19-64EB9F01457A}">
      <dgm:prSet/>
      <dgm:spPr/>
      <dgm:t>
        <a:bodyPr/>
        <a:lstStyle/>
        <a:p>
          <a:endParaRPr lang="fr-FR"/>
        </a:p>
      </dgm:t>
    </dgm:pt>
    <dgm:pt modelId="{E5E46DD0-75BE-48B4-BF80-35B8D7DD25F1}">
      <dgm:prSet phldrT="[Text]"/>
      <dgm:spPr/>
      <dgm:t>
        <a:bodyPr/>
        <a:lstStyle/>
        <a:p>
          <a:r>
            <a:rPr lang="fr-FR" dirty="0"/>
            <a:t>API</a:t>
          </a:r>
        </a:p>
      </dgm:t>
    </dgm:pt>
    <dgm:pt modelId="{4A988668-97A3-4ACD-B0B4-C7A64BECB709}" type="parTrans" cxnId="{4514C81E-58DD-4BDD-BBE1-B1BC3E221213}">
      <dgm:prSet/>
      <dgm:spPr/>
      <dgm:t>
        <a:bodyPr/>
        <a:lstStyle/>
        <a:p>
          <a:endParaRPr lang="fr-FR"/>
        </a:p>
      </dgm:t>
    </dgm:pt>
    <dgm:pt modelId="{6EB73686-ED44-415A-B139-2588A43754AD}" type="sibTrans" cxnId="{4514C81E-58DD-4BDD-BBE1-B1BC3E221213}">
      <dgm:prSet/>
      <dgm:spPr/>
      <dgm:t>
        <a:bodyPr/>
        <a:lstStyle/>
        <a:p>
          <a:endParaRPr lang="fr-FR"/>
        </a:p>
      </dgm:t>
    </dgm:pt>
    <dgm:pt modelId="{1F392D92-3462-4937-A28D-8A04F92B903B}">
      <dgm:prSet phldrT="[Text]"/>
      <dgm:spPr/>
      <dgm:t>
        <a:bodyPr/>
        <a:lstStyle/>
        <a:p>
          <a:r>
            <a:rPr lang="fr-FR" dirty="0"/>
            <a:t>Open Data</a:t>
          </a:r>
        </a:p>
      </dgm:t>
    </dgm:pt>
    <dgm:pt modelId="{F7597712-0655-4280-A777-03BCEF5BD7C0}" type="parTrans" cxnId="{42D19F48-FADE-4A90-82F2-E18D1D18F343}">
      <dgm:prSet/>
      <dgm:spPr/>
      <dgm:t>
        <a:bodyPr/>
        <a:lstStyle/>
        <a:p>
          <a:endParaRPr lang="fr-FR"/>
        </a:p>
      </dgm:t>
    </dgm:pt>
    <dgm:pt modelId="{51524959-9E2C-4480-A4E6-ABE4446887B3}" type="sibTrans" cxnId="{42D19F48-FADE-4A90-82F2-E18D1D18F343}">
      <dgm:prSet/>
      <dgm:spPr/>
      <dgm:t>
        <a:bodyPr/>
        <a:lstStyle/>
        <a:p>
          <a:endParaRPr lang="fr-FR"/>
        </a:p>
      </dgm:t>
    </dgm:pt>
    <dgm:pt modelId="{F51E1C08-82D9-4B77-A7A0-A6B0DC3EC4BC}">
      <dgm:prSet phldrT="[Text]"/>
      <dgm:spPr/>
      <dgm:t>
        <a:bodyPr/>
        <a:lstStyle/>
        <a:p>
          <a:r>
            <a:rPr lang="fr-FR" dirty="0"/>
            <a:t>Web </a:t>
          </a:r>
          <a:r>
            <a:rPr lang="fr-FR" dirty="0" err="1"/>
            <a:t>Scraping</a:t>
          </a:r>
          <a:endParaRPr lang="fr-FR" dirty="0"/>
        </a:p>
      </dgm:t>
    </dgm:pt>
    <dgm:pt modelId="{DC4FC561-6D86-409B-B6C0-04B4202B4B05}" type="parTrans" cxnId="{65AECAC8-F986-47C7-867A-E9377BD12587}">
      <dgm:prSet/>
      <dgm:spPr/>
      <dgm:t>
        <a:bodyPr/>
        <a:lstStyle/>
        <a:p>
          <a:endParaRPr lang="fr-FR"/>
        </a:p>
      </dgm:t>
    </dgm:pt>
    <dgm:pt modelId="{4362BAC1-101B-4D32-87FD-E3F9A59F1380}" type="sibTrans" cxnId="{65AECAC8-F986-47C7-867A-E9377BD12587}">
      <dgm:prSet/>
      <dgm:spPr/>
      <dgm:t>
        <a:bodyPr/>
        <a:lstStyle/>
        <a:p>
          <a:endParaRPr lang="fr-FR"/>
        </a:p>
      </dgm:t>
    </dgm:pt>
    <dgm:pt modelId="{E6192C4C-79CA-4B30-9B22-6CB8E86313FF}" type="pres">
      <dgm:prSet presAssocID="{625860DC-E151-456C-A25A-52FB9CD1E458}" presName="Name0" presStyleCnt="0">
        <dgm:presLayoutVars>
          <dgm:chMax val="1"/>
          <dgm:dir/>
          <dgm:animLvl val="ctr"/>
          <dgm:resizeHandles val="exact"/>
        </dgm:presLayoutVars>
      </dgm:prSet>
      <dgm:spPr/>
    </dgm:pt>
    <dgm:pt modelId="{2B1B6C87-4DA0-4869-B7EF-A1231B280BF3}" type="pres">
      <dgm:prSet presAssocID="{1CB349B5-D5ED-4757-A5A4-3E182DD1395C}" presName="centerShape" presStyleLbl="node0" presStyleIdx="0" presStyleCnt="1"/>
      <dgm:spPr/>
    </dgm:pt>
    <dgm:pt modelId="{43C668D1-D5F9-4196-BDEF-AEBD597928B0}" type="pres">
      <dgm:prSet presAssocID="{3AD14F5E-FB4E-47DC-ABE5-E5A104112121}" presName="node" presStyleLbl="node1" presStyleIdx="0" presStyleCnt="4">
        <dgm:presLayoutVars>
          <dgm:bulletEnabled val="1"/>
        </dgm:presLayoutVars>
      </dgm:prSet>
      <dgm:spPr/>
    </dgm:pt>
    <dgm:pt modelId="{B9F6544A-881B-4000-9778-8ABA6701BE5D}" type="pres">
      <dgm:prSet presAssocID="{3AD14F5E-FB4E-47DC-ABE5-E5A104112121}" presName="dummy" presStyleCnt="0"/>
      <dgm:spPr/>
    </dgm:pt>
    <dgm:pt modelId="{4EC3C1CE-7649-4DF0-8287-ED1AF0B343DF}" type="pres">
      <dgm:prSet presAssocID="{AB1859D7-1330-477A-A82C-97C7156C2722}" presName="sibTrans" presStyleLbl="sibTrans2D1" presStyleIdx="0" presStyleCnt="4"/>
      <dgm:spPr/>
    </dgm:pt>
    <dgm:pt modelId="{DF3590A9-203E-43FF-900B-27BB144FC746}" type="pres">
      <dgm:prSet presAssocID="{E5E46DD0-75BE-48B4-BF80-35B8D7DD25F1}" presName="node" presStyleLbl="node1" presStyleIdx="1" presStyleCnt="4">
        <dgm:presLayoutVars>
          <dgm:bulletEnabled val="1"/>
        </dgm:presLayoutVars>
      </dgm:prSet>
      <dgm:spPr/>
    </dgm:pt>
    <dgm:pt modelId="{E1A3C89F-5244-4F37-9BA4-E350A2CB75B8}" type="pres">
      <dgm:prSet presAssocID="{E5E46DD0-75BE-48B4-BF80-35B8D7DD25F1}" presName="dummy" presStyleCnt="0"/>
      <dgm:spPr/>
    </dgm:pt>
    <dgm:pt modelId="{143C62B3-6F15-4A3E-8556-9903511FA5F2}" type="pres">
      <dgm:prSet presAssocID="{6EB73686-ED44-415A-B139-2588A43754AD}" presName="sibTrans" presStyleLbl="sibTrans2D1" presStyleIdx="1" presStyleCnt="4"/>
      <dgm:spPr/>
    </dgm:pt>
    <dgm:pt modelId="{35AC1A3C-28F5-4580-B4E8-EA8FC0980747}" type="pres">
      <dgm:prSet presAssocID="{1F392D92-3462-4937-A28D-8A04F92B903B}" presName="node" presStyleLbl="node1" presStyleIdx="2" presStyleCnt="4">
        <dgm:presLayoutVars>
          <dgm:bulletEnabled val="1"/>
        </dgm:presLayoutVars>
      </dgm:prSet>
      <dgm:spPr/>
    </dgm:pt>
    <dgm:pt modelId="{2A5FB09D-691F-4810-A6D6-EF751421A5E6}" type="pres">
      <dgm:prSet presAssocID="{1F392D92-3462-4937-A28D-8A04F92B903B}" presName="dummy" presStyleCnt="0"/>
      <dgm:spPr/>
    </dgm:pt>
    <dgm:pt modelId="{7420292B-68B1-45F2-BA0F-CBFC8325C10F}" type="pres">
      <dgm:prSet presAssocID="{51524959-9E2C-4480-A4E6-ABE4446887B3}" presName="sibTrans" presStyleLbl="sibTrans2D1" presStyleIdx="2" presStyleCnt="4"/>
      <dgm:spPr/>
    </dgm:pt>
    <dgm:pt modelId="{AE7B0805-28DE-4328-9F70-E7412F2A1824}" type="pres">
      <dgm:prSet presAssocID="{F51E1C08-82D9-4B77-A7A0-A6B0DC3EC4BC}" presName="node" presStyleLbl="node1" presStyleIdx="3" presStyleCnt="4">
        <dgm:presLayoutVars>
          <dgm:bulletEnabled val="1"/>
        </dgm:presLayoutVars>
      </dgm:prSet>
      <dgm:spPr/>
    </dgm:pt>
    <dgm:pt modelId="{3233DDF9-BDB8-4F5A-9B9D-177AFEDD20B0}" type="pres">
      <dgm:prSet presAssocID="{F51E1C08-82D9-4B77-A7A0-A6B0DC3EC4BC}" presName="dummy" presStyleCnt="0"/>
      <dgm:spPr/>
    </dgm:pt>
    <dgm:pt modelId="{BE61147D-ADB5-4EE3-9607-1528E89C7C79}" type="pres">
      <dgm:prSet presAssocID="{4362BAC1-101B-4D32-87FD-E3F9A59F1380}" presName="sibTrans" presStyleLbl="sibTrans2D1" presStyleIdx="3" presStyleCnt="4"/>
      <dgm:spPr/>
    </dgm:pt>
  </dgm:ptLst>
  <dgm:cxnLst>
    <dgm:cxn modelId="{6646BA09-D446-47FE-9626-BE5421FB027F}" type="presOf" srcId="{4362BAC1-101B-4D32-87FD-E3F9A59F1380}" destId="{BE61147D-ADB5-4EE3-9607-1528E89C7C79}" srcOrd="0" destOrd="0" presId="urn:microsoft.com/office/officeart/2005/8/layout/radial6"/>
    <dgm:cxn modelId="{B99D040E-C38F-4319-85A9-3B44362FEC0E}" type="presOf" srcId="{AB1859D7-1330-477A-A82C-97C7156C2722}" destId="{4EC3C1CE-7649-4DF0-8287-ED1AF0B343DF}" srcOrd="0" destOrd="0" presId="urn:microsoft.com/office/officeart/2005/8/layout/radial6"/>
    <dgm:cxn modelId="{4514C81E-58DD-4BDD-BBE1-B1BC3E221213}" srcId="{1CB349B5-D5ED-4757-A5A4-3E182DD1395C}" destId="{E5E46DD0-75BE-48B4-BF80-35B8D7DD25F1}" srcOrd="1" destOrd="0" parTransId="{4A988668-97A3-4ACD-B0B4-C7A64BECB709}" sibTransId="{6EB73686-ED44-415A-B139-2588A43754AD}"/>
    <dgm:cxn modelId="{76104023-CF30-4050-8D19-64EB9F01457A}" srcId="{1CB349B5-D5ED-4757-A5A4-3E182DD1395C}" destId="{3AD14F5E-FB4E-47DC-ABE5-E5A104112121}" srcOrd="0" destOrd="0" parTransId="{32831896-BC97-4537-A8FB-B852DBCCFBFC}" sibTransId="{AB1859D7-1330-477A-A82C-97C7156C2722}"/>
    <dgm:cxn modelId="{42D19F48-FADE-4A90-82F2-E18D1D18F343}" srcId="{1CB349B5-D5ED-4757-A5A4-3E182DD1395C}" destId="{1F392D92-3462-4937-A28D-8A04F92B903B}" srcOrd="2" destOrd="0" parTransId="{F7597712-0655-4280-A777-03BCEF5BD7C0}" sibTransId="{51524959-9E2C-4480-A4E6-ABE4446887B3}"/>
    <dgm:cxn modelId="{0149D34F-AA28-4800-B79D-71F67F9822EC}" type="presOf" srcId="{F51E1C08-82D9-4B77-A7A0-A6B0DC3EC4BC}" destId="{AE7B0805-28DE-4328-9F70-E7412F2A1824}" srcOrd="0" destOrd="0" presId="urn:microsoft.com/office/officeart/2005/8/layout/radial6"/>
    <dgm:cxn modelId="{B39E7787-4622-465C-9935-7852B2F18269}" type="presOf" srcId="{3AD14F5E-FB4E-47DC-ABE5-E5A104112121}" destId="{43C668D1-D5F9-4196-BDEF-AEBD597928B0}" srcOrd="0" destOrd="0" presId="urn:microsoft.com/office/officeart/2005/8/layout/radial6"/>
    <dgm:cxn modelId="{6C6D3892-B5B8-4494-991A-553B784028A5}" srcId="{625860DC-E151-456C-A25A-52FB9CD1E458}" destId="{1CB349B5-D5ED-4757-A5A4-3E182DD1395C}" srcOrd="0" destOrd="0" parTransId="{5BF04606-4920-4974-A458-F73B356EBB33}" sibTransId="{6449D819-BB52-48C6-96C3-0B67F50297AE}"/>
    <dgm:cxn modelId="{93B8C49E-6586-43E9-BFE3-C9A2CC917E88}" type="presOf" srcId="{1F392D92-3462-4937-A28D-8A04F92B903B}" destId="{35AC1A3C-28F5-4580-B4E8-EA8FC0980747}" srcOrd="0" destOrd="0" presId="urn:microsoft.com/office/officeart/2005/8/layout/radial6"/>
    <dgm:cxn modelId="{E8F837C1-710F-454F-B3DB-20CB289B5677}" type="presOf" srcId="{51524959-9E2C-4480-A4E6-ABE4446887B3}" destId="{7420292B-68B1-45F2-BA0F-CBFC8325C10F}" srcOrd="0" destOrd="0" presId="urn:microsoft.com/office/officeart/2005/8/layout/radial6"/>
    <dgm:cxn modelId="{48F78AC4-7235-4A25-BCF2-4602E7E5B8C3}" type="presOf" srcId="{E5E46DD0-75BE-48B4-BF80-35B8D7DD25F1}" destId="{DF3590A9-203E-43FF-900B-27BB144FC746}" srcOrd="0" destOrd="0" presId="urn:microsoft.com/office/officeart/2005/8/layout/radial6"/>
    <dgm:cxn modelId="{65AECAC8-F986-47C7-867A-E9377BD12587}" srcId="{1CB349B5-D5ED-4757-A5A4-3E182DD1395C}" destId="{F51E1C08-82D9-4B77-A7A0-A6B0DC3EC4BC}" srcOrd="3" destOrd="0" parTransId="{DC4FC561-6D86-409B-B6C0-04B4202B4B05}" sibTransId="{4362BAC1-101B-4D32-87FD-E3F9A59F1380}"/>
    <dgm:cxn modelId="{6ABFCCCC-49A1-4B8A-985B-DBF1A1C6579B}" type="presOf" srcId="{6EB73686-ED44-415A-B139-2588A43754AD}" destId="{143C62B3-6F15-4A3E-8556-9903511FA5F2}" srcOrd="0" destOrd="0" presId="urn:microsoft.com/office/officeart/2005/8/layout/radial6"/>
    <dgm:cxn modelId="{B58AC2E9-C0EB-4859-A4E2-F32E567A55B9}" type="presOf" srcId="{1CB349B5-D5ED-4757-A5A4-3E182DD1395C}" destId="{2B1B6C87-4DA0-4869-B7EF-A1231B280BF3}" srcOrd="0" destOrd="0" presId="urn:microsoft.com/office/officeart/2005/8/layout/radial6"/>
    <dgm:cxn modelId="{53B7B5FA-6F06-4968-ADB5-D5ABA8E6EF1E}" type="presOf" srcId="{625860DC-E151-456C-A25A-52FB9CD1E458}" destId="{E6192C4C-79CA-4B30-9B22-6CB8E86313FF}" srcOrd="0" destOrd="0" presId="urn:microsoft.com/office/officeart/2005/8/layout/radial6"/>
    <dgm:cxn modelId="{47C85F68-7339-41A4-AFE0-38CEF3B03124}" type="presParOf" srcId="{E6192C4C-79CA-4B30-9B22-6CB8E86313FF}" destId="{2B1B6C87-4DA0-4869-B7EF-A1231B280BF3}" srcOrd="0" destOrd="0" presId="urn:microsoft.com/office/officeart/2005/8/layout/radial6"/>
    <dgm:cxn modelId="{D40C9171-A920-4A31-90CD-8B375322C9B9}" type="presParOf" srcId="{E6192C4C-79CA-4B30-9B22-6CB8E86313FF}" destId="{43C668D1-D5F9-4196-BDEF-AEBD597928B0}" srcOrd="1" destOrd="0" presId="urn:microsoft.com/office/officeart/2005/8/layout/radial6"/>
    <dgm:cxn modelId="{C36E4C4A-C3E8-4824-B123-3E7C60728D99}" type="presParOf" srcId="{E6192C4C-79CA-4B30-9B22-6CB8E86313FF}" destId="{B9F6544A-881B-4000-9778-8ABA6701BE5D}" srcOrd="2" destOrd="0" presId="urn:microsoft.com/office/officeart/2005/8/layout/radial6"/>
    <dgm:cxn modelId="{A9357285-2045-4275-85B7-B08081F05329}" type="presParOf" srcId="{E6192C4C-79CA-4B30-9B22-6CB8E86313FF}" destId="{4EC3C1CE-7649-4DF0-8287-ED1AF0B343DF}" srcOrd="3" destOrd="0" presId="urn:microsoft.com/office/officeart/2005/8/layout/radial6"/>
    <dgm:cxn modelId="{E228B173-8D7A-4676-B7A0-0632136A714B}" type="presParOf" srcId="{E6192C4C-79CA-4B30-9B22-6CB8E86313FF}" destId="{DF3590A9-203E-43FF-900B-27BB144FC746}" srcOrd="4" destOrd="0" presId="urn:microsoft.com/office/officeart/2005/8/layout/radial6"/>
    <dgm:cxn modelId="{7DF6BBC8-808A-4890-A358-47D1522A491C}" type="presParOf" srcId="{E6192C4C-79CA-4B30-9B22-6CB8E86313FF}" destId="{E1A3C89F-5244-4F37-9BA4-E350A2CB75B8}" srcOrd="5" destOrd="0" presId="urn:microsoft.com/office/officeart/2005/8/layout/radial6"/>
    <dgm:cxn modelId="{29739DCE-E527-4015-8B7D-E3CEEB0B472B}" type="presParOf" srcId="{E6192C4C-79CA-4B30-9B22-6CB8E86313FF}" destId="{143C62B3-6F15-4A3E-8556-9903511FA5F2}" srcOrd="6" destOrd="0" presId="urn:microsoft.com/office/officeart/2005/8/layout/radial6"/>
    <dgm:cxn modelId="{F5598DEB-6BA3-4B01-99DA-A68B0A55E1D2}" type="presParOf" srcId="{E6192C4C-79CA-4B30-9B22-6CB8E86313FF}" destId="{35AC1A3C-28F5-4580-B4E8-EA8FC0980747}" srcOrd="7" destOrd="0" presId="urn:microsoft.com/office/officeart/2005/8/layout/radial6"/>
    <dgm:cxn modelId="{929D5C7F-1F25-4169-92E5-E6F7B2EB64ED}" type="presParOf" srcId="{E6192C4C-79CA-4B30-9B22-6CB8E86313FF}" destId="{2A5FB09D-691F-4810-A6D6-EF751421A5E6}" srcOrd="8" destOrd="0" presId="urn:microsoft.com/office/officeart/2005/8/layout/radial6"/>
    <dgm:cxn modelId="{E98478B7-2CAE-4627-BCA9-08733187F35D}" type="presParOf" srcId="{E6192C4C-79CA-4B30-9B22-6CB8E86313FF}" destId="{7420292B-68B1-45F2-BA0F-CBFC8325C10F}" srcOrd="9" destOrd="0" presId="urn:microsoft.com/office/officeart/2005/8/layout/radial6"/>
    <dgm:cxn modelId="{DB4C29EF-BC48-47FC-9D72-C1939399DE78}" type="presParOf" srcId="{E6192C4C-79CA-4B30-9B22-6CB8E86313FF}" destId="{AE7B0805-28DE-4328-9F70-E7412F2A1824}" srcOrd="10" destOrd="0" presId="urn:microsoft.com/office/officeart/2005/8/layout/radial6"/>
    <dgm:cxn modelId="{EA4ED2D7-11B2-47D1-A99F-09E61AA627FD}" type="presParOf" srcId="{E6192C4C-79CA-4B30-9B22-6CB8E86313FF}" destId="{3233DDF9-BDB8-4F5A-9B9D-177AFEDD20B0}" srcOrd="11" destOrd="0" presId="urn:microsoft.com/office/officeart/2005/8/layout/radial6"/>
    <dgm:cxn modelId="{7072B342-D292-4D13-B5E7-137E0B5F483C}" type="presParOf" srcId="{E6192C4C-79CA-4B30-9B22-6CB8E86313FF}" destId="{BE61147D-ADB5-4EE3-9607-1528E89C7C79}"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1147D-ADB5-4EE3-9607-1528E89C7C79}">
      <dsp:nvSpPr>
        <dsp:cNvPr id="0" name=""/>
        <dsp:cNvSpPr/>
      </dsp:nvSpPr>
      <dsp:spPr>
        <a:xfrm>
          <a:off x="1760491" y="470737"/>
          <a:ext cx="3137421" cy="3137421"/>
        </a:xfrm>
        <a:prstGeom prst="blockArc">
          <a:avLst>
            <a:gd name="adj1" fmla="val 10800000"/>
            <a:gd name="adj2" fmla="val 16200000"/>
            <a:gd name="adj3" fmla="val 4643"/>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20292B-68B1-45F2-BA0F-CBFC8325C10F}">
      <dsp:nvSpPr>
        <dsp:cNvPr id="0" name=""/>
        <dsp:cNvSpPr/>
      </dsp:nvSpPr>
      <dsp:spPr>
        <a:xfrm>
          <a:off x="1760491" y="470737"/>
          <a:ext cx="3137421" cy="3137421"/>
        </a:xfrm>
        <a:prstGeom prst="blockArc">
          <a:avLst>
            <a:gd name="adj1" fmla="val 5400000"/>
            <a:gd name="adj2" fmla="val 10800000"/>
            <a:gd name="adj3" fmla="val 4643"/>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43C62B3-6F15-4A3E-8556-9903511FA5F2}">
      <dsp:nvSpPr>
        <dsp:cNvPr id="0" name=""/>
        <dsp:cNvSpPr/>
      </dsp:nvSpPr>
      <dsp:spPr>
        <a:xfrm>
          <a:off x="1760491" y="470737"/>
          <a:ext cx="3137421" cy="3137421"/>
        </a:xfrm>
        <a:prstGeom prst="blockArc">
          <a:avLst>
            <a:gd name="adj1" fmla="val 0"/>
            <a:gd name="adj2" fmla="val 5400000"/>
            <a:gd name="adj3" fmla="val 4643"/>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EC3C1CE-7649-4DF0-8287-ED1AF0B343DF}">
      <dsp:nvSpPr>
        <dsp:cNvPr id="0" name=""/>
        <dsp:cNvSpPr/>
      </dsp:nvSpPr>
      <dsp:spPr>
        <a:xfrm>
          <a:off x="1760491" y="470737"/>
          <a:ext cx="3137421" cy="3137421"/>
        </a:xfrm>
        <a:prstGeom prst="blockArc">
          <a:avLst>
            <a:gd name="adj1" fmla="val 16200000"/>
            <a:gd name="adj2" fmla="val 0"/>
            <a:gd name="adj3" fmla="val 4643"/>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1B6C87-4DA0-4869-B7EF-A1231B280BF3}">
      <dsp:nvSpPr>
        <dsp:cNvPr id="0" name=""/>
        <dsp:cNvSpPr/>
      </dsp:nvSpPr>
      <dsp:spPr>
        <a:xfrm>
          <a:off x="2606628" y="1316874"/>
          <a:ext cx="1445146" cy="1445146"/>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fr-FR" sz="3400" kern="1200" dirty="0"/>
            <a:t>Data</a:t>
          </a:r>
        </a:p>
      </dsp:txBody>
      <dsp:txXfrm>
        <a:off x="2818265" y="1528511"/>
        <a:ext cx="1021872" cy="1021872"/>
      </dsp:txXfrm>
    </dsp:sp>
    <dsp:sp modelId="{43C668D1-D5F9-4196-BDEF-AEBD597928B0}">
      <dsp:nvSpPr>
        <dsp:cNvPr id="0" name=""/>
        <dsp:cNvSpPr/>
      </dsp:nvSpPr>
      <dsp:spPr>
        <a:xfrm>
          <a:off x="2823400" y="1353"/>
          <a:ext cx="1011602" cy="1011602"/>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fr-FR" sz="1300" kern="1200" dirty="0" err="1"/>
            <a:t>Database</a:t>
          </a:r>
          <a:endParaRPr lang="fr-FR" sz="1300" kern="1200" dirty="0"/>
        </a:p>
      </dsp:txBody>
      <dsp:txXfrm>
        <a:off x="2971546" y="149499"/>
        <a:ext cx="715310" cy="715310"/>
      </dsp:txXfrm>
    </dsp:sp>
    <dsp:sp modelId="{DF3590A9-203E-43FF-900B-27BB144FC746}">
      <dsp:nvSpPr>
        <dsp:cNvPr id="0" name=""/>
        <dsp:cNvSpPr/>
      </dsp:nvSpPr>
      <dsp:spPr>
        <a:xfrm>
          <a:off x="4355693" y="1533646"/>
          <a:ext cx="1011602" cy="1011602"/>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fr-FR" sz="1300" kern="1200" dirty="0"/>
            <a:t>API</a:t>
          </a:r>
        </a:p>
      </dsp:txBody>
      <dsp:txXfrm>
        <a:off x="4503839" y="1681792"/>
        <a:ext cx="715310" cy="715310"/>
      </dsp:txXfrm>
    </dsp:sp>
    <dsp:sp modelId="{35AC1A3C-28F5-4580-B4E8-EA8FC0980747}">
      <dsp:nvSpPr>
        <dsp:cNvPr id="0" name=""/>
        <dsp:cNvSpPr/>
      </dsp:nvSpPr>
      <dsp:spPr>
        <a:xfrm>
          <a:off x="2823400" y="3065939"/>
          <a:ext cx="1011602" cy="1011602"/>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fr-FR" sz="1300" kern="1200" dirty="0"/>
            <a:t>Open Data</a:t>
          </a:r>
        </a:p>
      </dsp:txBody>
      <dsp:txXfrm>
        <a:off x="2971546" y="3214085"/>
        <a:ext cx="715310" cy="715310"/>
      </dsp:txXfrm>
    </dsp:sp>
    <dsp:sp modelId="{AE7B0805-28DE-4328-9F70-E7412F2A1824}">
      <dsp:nvSpPr>
        <dsp:cNvPr id="0" name=""/>
        <dsp:cNvSpPr/>
      </dsp:nvSpPr>
      <dsp:spPr>
        <a:xfrm>
          <a:off x="1291107" y="1533646"/>
          <a:ext cx="1011602" cy="1011602"/>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fr-FR" sz="1300" kern="1200" dirty="0"/>
            <a:t>Web </a:t>
          </a:r>
          <a:r>
            <a:rPr lang="fr-FR" sz="1300" kern="1200" dirty="0" err="1"/>
            <a:t>Scraping</a:t>
          </a:r>
          <a:endParaRPr lang="fr-FR" sz="1300" kern="1200" dirty="0"/>
        </a:p>
      </dsp:txBody>
      <dsp:txXfrm>
        <a:off x="1439253" y="1681792"/>
        <a:ext cx="715310" cy="715310"/>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78154" cy="337106"/>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5592224" y="0"/>
            <a:ext cx="4278154" cy="337106"/>
          </a:xfrm>
          <a:prstGeom prst="rect">
            <a:avLst/>
          </a:prstGeom>
        </p:spPr>
        <p:txBody>
          <a:bodyPr vert="horz" lIns="91440" tIns="45720" rIns="91440" bIns="45720" rtlCol="0"/>
          <a:lstStyle>
            <a:lvl1pPr algn="r">
              <a:defRPr sz="1200"/>
            </a:lvl1pPr>
          </a:lstStyle>
          <a:p>
            <a:fld id="{4F068446-54CF-4267-A5BD-FA01909E96A2}" type="datetimeFigureOut">
              <a:rPr lang="nl-NL" smtClean="0"/>
              <a:t>4-11-2022</a:t>
            </a:fld>
            <a:endParaRPr lang="nl-NL"/>
          </a:p>
        </p:txBody>
      </p:sp>
      <p:sp>
        <p:nvSpPr>
          <p:cNvPr id="4" name="Footer Placeholder 3"/>
          <p:cNvSpPr>
            <a:spLocks noGrp="1"/>
          </p:cNvSpPr>
          <p:nvPr>
            <p:ph type="ftr" sz="quarter" idx="2"/>
          </p:nvPr>
        </p:nvSpPr>
        <p:spPr>
          <a:xfrm>
            <a:off x="0" y="6403837"/>
            <a:ext cx="4278154" cy="337106"/>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5592224" y="6403837"/>
            <a:ext cx="4278154" cy="337106"/>
          </a:xfrm>
          <a:prstGeom prst="rect">
            <a:avLst/>
          </a:prstGeom>
        </p:spPr>
        <p:txBody>
          <a:bodyPr vert="horz" lIns="91440" tIns="45720" rIns="91440" bIns="45720" rtlCol="0" anchor="b"/>
          <a:lstStyle>
            <a:lvl1pPr algn="r">
              <a:defRPr sz="1200"/>
            </a:lvl1pPr>
          </a:lstStyle>
          <a:p>
            <a:fld id="{8AF345F5-224F-42F7-8104-3FF77BEE4CD0}" type="slidenum">
              <a:rPr lang="nl-NL" smtClean="0"/>
              <a:t>‹#›</a:t>
            </a:fld>
            <a:endParaRPr lang="nl-NL"/>
          </a:p>
        </p:txBody>
      </p:sp>
    </p:spTree>
    <p:extLst>
      <p:ext uri="{BB962C8B-B14F-4D97-AF65-F5344CB8AC3E}">
        <p14:creationId xmlns:p14="http://schemas.microsoft.com/office/powerpoint/2010/main" val="2810830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4278154" cy="337106"/>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5592224" y="0"/>
            <a:ext cx="4278154" cy="337106"/>
          </a:xfrm>
          <a:prstGeom prst="rect">
            <a:avLst/>
          </a:prstGeom>
        </p:spPr>
        <p:txBody>
          <a:bodyPr vert="horz" lIns="91440" tIns="45720" rIns="91440" bIns="45720" rtlCol="0"/>
          <a:lstStyle>
            <a:lvl1pPr algn="r">
              <a:defRPr sz="1200"/>
            </a:lvl1pPr>
          </a:lstStyle>
          <a:p>
            <a:fld id="{35698784-F1F2-4D71-B346-94F94D5EBAA2}" type="datetimeFigureOut">
              <a:rPr lang="nl-NL" smtClean="0"/>
              <a:t>4-11-2022</a:t>
            </a:fld>
            <a:endParaRPr lang="nl-NL"/>
          </a:p>
        </p:txBody>
      </p:sp>
      <p:sp>
        <p:nvSpPr>
          <p:cNvPr id="4" name="Tijdelijke aanduiding voor dia-afbeelding 3"/>
          <p:cNvSpPr>
            <a:spLocks noGrp="1" noRot="1" noChangeAspect="1"/>
          </p:cNvSpPr>
          <p:nvPr>
            <p:ph type="sldImg" idx="2"/>
          </p:nvPr>
        </p:nvSpPr>
        <p:spPr>
          <a:xfrm>
            <a:off x="2689225" y="506413"/>
            <a:ext cx="4494213" cy="25273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987267" y="3202504"/>
            <a:ext cx="7898130" cy="3033951"/>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6403837"/>
            <a:ext cx="4278154" cy="337106"/>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5592224" y="6403837"/>
            <a:ext cx="4278154" cy="337106"/>
          </a:xfrm>
          <a:prstGeom prst="rect">
            <a:avLst/>
          </a:prstGeom>
        </p:spPr>
        <p:txBody>
          <a:bodyPr vert="horz" lIns="91440" tIns="45720" rIns="91440" bIns="45720" rtlCol="0" anchor="b"/>
          <a:lstStyle>
            <a:lvl1pPr algn="r">
              <a:defRPr sz="1200"/>
            </a:lvl1pPr>
          </a:lstStyle>
          <a:p>
            <a:fld id="{812ECD43-08E5-4945-BC4F-4857758E978F}" type="slidenum">
              <a:rPr lang="nl-NL" smtClean="0"/>
              <a:t>‹#›</a:t>
            </a:fld>
            <a:endParaRPr lang="nl-NL"/>
          </a:p>
        </p:txBody>
      </p:sp>
    </p:spTree>
    <p:extLst>
      <p:ext uri="{BB962C8B-B14F-4D97-AF65-F5344CB8AC3E}">
        <p14:creationId xmlns:p14="http://schemas.microsoft.com/office/powerpoint/2010/main" val="2563515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12ECD43-08E5-4945-BC4F-4857758E978F}" type="slidenum">
              <a:rPr lang="nl-NL" smtClean="0"/>
              <a:t>1</a:t>
            </a:fld>
            <a:endParaRPr lang="nl-NL"/>
          </a:p>
        </p:txBody>
      </p:sp>
    </p:spTree>
    <p:extLst>
      <p:ext uri="{BB962C8B-B14F-4D97-AF65-F5344CB8AC3E}">
        <p14:creationId xmlns:p14="http://schemas.microsoft.com/office/powerpoint/2010/main" val="1554534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12ECD43-08E5-4945-BC4F-4857758E978F}" type="slidenum">
              <a:rPr lang="nl-NL" smtClean="0"/>
              <a:t>77</a:t>
            </a:fld>
            <a:endParaRPr lang="nl-NL"/>
          </a:p>
        </p:txBody>
      </p:sp>
    </p:spTree>
    <p:extLst>
      <p:ext uri="{BB962C8B-B14F-4D97-AF65-F5344CB8AC3E}">
        <p14:creationId xmlns:p14="http://schemas.microsoft.com/office/powerpoint/2010/main" val="1052029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12ECD43-08E5-4945-BC4F-4857758E978F}" type="slidenum">
              <a:rPr lang="nl-NL" smtClean="0"/>
              <a:t>78</a:t>
            </a:fld>
            <a:endParaRPr lang="nl-NL"/>
          </a:p>
        </p:txBody>
      </p:sp>
    </p:spTree>
    <p:extLst>
      <p:ext uri="{BB962C8B-B14F-4D97-AF65-F5344CB8AC3E}">
        <p14:creationId xmlns:p14="http://schemas.microsoft.com/office/powerpoint/2010/main" val="386288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12ECD43-08E5-4945-BC4F-4857758E978F}" type="slidenum">
              <a:rPr lang="nl-NL" smtClean="0"/>
              <a:t>79</a:t>
            </a:fld>
            <a:endParaRPr lang="nl-NL"/>
          </a:p>
        </p:txBody>
      </p:sp>
    </p:spTree>
    <p:extLst>
      <p:ext uri="{BB962C8B-B14F-4D97-AF65-F5344CB8AC3E}">
        <p14:creationId xmlns:p14="http://schemas.microsoft.com/office/powerpoint/2010/main" val="4275673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12ECD43-08E5-4945-BC4F-4857758E978F}" type="slidenum">
              <a:rPr lang="nl-NL" smtClean="0"/>
              <a:t>80</a:t>
            </a:fld>
            <a:endParaRPr lang="nl-NL"/>
          </a:p>
        </p:txBody>
      </p:sp>
    </p:spTree>
    <p:extLst>
      <p:ext uri="{BB962C8B-B14F-4D97-AF65-F5344CB8AC3E}">
        <p14:creationId xmlns:p14="http://schemas.microsoft.com/office/powerpoint/2010/main" val="2884003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12ECD43-08E5-4945-BC4F-4857758E978F}" type="slidenum">
              <a:rPr lang="nl-NL" smtClean="0"/>
              <a:t>81</a:t>
            </a:fld>
            <a:endParaRPr lang="nl-NL"/>
          </a:p>
        </p:txBody>
      </p:sp>
    </p:spTree>
    <p:extLst>
      <p:ext uri="{BB962C8B-B14F-4D97-AF65-F5344CB8AC3E}">
        <p14:creationId xmlns:p14="http://schemas.microsoft.com/office/powerpoint/2010/main" val="2060533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12ECD43-08E5-4945-BC4F-4857758E978F}" type="slidenum">
              <a:rPr lang="nl-NL" smtClean="0"/>
              <a:t>82</a:t>
            </a:fld>
            <a:endParaRPr lang="nl-NL"/>
          </a:p>
        </p:txBody>
      </p:sp>
    </p:spTree>
    <p:extLst>
      <p:ext uri="{BB962C8B-B14F-4D97-AF65-F5344CB8AC3E}">
        <p14:creationId xmlns:p14="http://schemas.microsoft.com/office/powerpoint/2010/main" val="1272729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12ECD43-08E5-4945-BC4F-4857758E978F}" type="slidenum">
              <a:rPr lang="nl-NL" smtClean="0"/>
              <a:t>83</a:t>
            </a:fld>
            <a:endParaRPr lang="nl-NL"/>
          </a:p>
        </p:txBody>
      </p:sp>
    </p:spTree>
    <p:extLst>
      <p:ext uri="{BB962C8B-B14F-4D97-AF65-F5344CB8AC3E}">
        <p14:creationId xmlns:p14="http://schemas.microsoft.com/office/powerpoint/2010/main" val="667315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12ECD43-08E5-4945-BC4F-4857758E978F}" type="slidenum">
              <a:rPr lang="nl-NL" smtClean="0"/>
              <a:t>84</a:t>
            </a:fld>
            <a:endParaRPr lang="nl-NL"/>
          </a:p>
        </p:txBody>
      </p:sp>
    </p:spTree>
    <p:extLst>
      <p:ext uri="{BB962C8B-B14F-4D97-AF65-F5344CB8AC3E}">
        <p14:creationId xmlns:p14="http://schemas.microsoft.com/office/powerpoint/2010/main" val="1797835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12ECD43-08E5-4945-BC4F-4857758E978F}" type="slidenum">
              <a:rPr lang="nl-NL" smtClean="0"/>
              <a:t>85</a:t>
            </a:fld>
            <a:endParaRPr lang="nl-NL"/>
          </a:p>
        </p:txBody>
      </p:sp>
    </p:spTree>
    <p:extLst>
      <p:ext uri="{BB962C8B-B14F-4D97-AF65-F5344CB8AC3E}">
        <p14:creationId xmlns:p14="http://schemas.microsoft.com/office/powerpoint/2010/main" val="997374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12ECD43-08E5-4945-BC4F-4857758E978F}" type="slidenum">
              <a:rPr lang="nl-NL" smtClean="0"/>
              <a:t>86</a:t>
            </a:fld>
            <a:endParaRPr lang="nl-NL"/>
          </a:p>
        </p:txBody>
      </p:sp>
    </p:spTree>
    <p:extLst>
      <p:ext uri="{BB962C8B-B14F-4D97-AF65-F5344CB8AC3E}">
        <p14:creationId xmlns:p14="http://schemas.microsoft.com/office/powerpoint/2010/main" val="862601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Variance = mesure de la dispersion des valeurs d'un échantillon </a:t>
            </a:r>
          </a:p>
          <a:p>
            <a:endParaRPr lang="fr-FR" dirty="0"/>
          </a:p>
        </p:txBody>
      </p:sp>
      <p:sp>
        <p:nvSpPr>
          <p:cNvPr id="4" name="Espace réservé du numéro de diapositive 3"/>
          <p:cNvSpPr>
            <a:spLocks noGrp="1"/>
          </p:cNvSpPr>
          <p:nvPr>
            <p:ph type="sldNum" sz="quarter" idx="5"/>
          </p:nvPr>
        </p:nvSpPr>
        <p:spPr/>
        <p:txBody>
          <a:bodyPr/>
          <a:lstStyle/>
          <a:p>
            <a:fld id="{812ECD43-08E5-4945-BC4F-4857758E978F}" type="slidenum">
              <a:rPr lang="nl-NL" smtClean="0"/>
              <a:t>33</a:t>
            </a:fld>
            <a:endParaRPr lang="nl-NL"/>
          </a:p>
        </p:txBody>
      </p:sp>
    </p:spTree>
    <p:extLst>
      <p:ext uri="{BB962C8B-B14F-4D97-AF65-F5344CB8AC3E}">
        <p14:creationId xmlns:p14="http://schemas.microsoft.com/office/powerpoint/2010/main" val="3120010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12ECD43-08E5-4945-BC4F-4857758E978F}" type="slidenum">
              <a:rPr lang="nl-NL" smtClean="0"/>
              <a:t>87</a:t>
            </a:fld>
            <a:endParaRPr lang="nl-NL"/>
          </a:p>
        </p:txBody>
      </p:sp>
    </p:spTree>
    <p:extLst>
      <p:ext uri="{BB962C8B-B14F-4D97-AF65-F5344CB8AC3E}">
        <p14:creationId xmlns:p14="http://schemas.microsoft.com/office/powerpoint/2010/main" val="2301560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12ECD43-08E5-4945-BC4F-4857758E978F}" type="slidenum">
              <a:rPr lang="nl-NL" smtClean="0"/>
              <a:t>88</a:t>
            </a:fld>
            <a:endParaRPr lang="nl-NL"/>
          </a:p>
        </p:txBody>
      </p:sp>
    </p:spTree>
    <p:extLst>
      <p:ext uri="{BB962C8B-B14F-4D97-AF65-F5344CB8AC3E}">
        <p14:creationId xmlns:p14="http://schemas.microsoft.com/office/powerpoint/2010/main" val="121471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12ECD43-08E5-4945-BC4F-4857758E978F}" type="slidenum">
              <a:rPr lang="nl-NL" smtClean="0"/>
              <a:t>70</a:t>
            </a:fld>
            <a:endParaRPr lang="nl-NL"/>
          </a:p>
        </p:txBody>
      </p:sp>
    </p:spTree>
    <p:extLst>
      <p:ext uri="{BB962C8B-B14F-4D97-AF65-F5344CB8AC3E}">
        <p14:creationId xmlns:p14="http://schemas.microsoft.com/office/powerpoint/2010/main" val="2804754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12ECD43-08E5-4945-BC4F-4857758E978F}" type="slidenum">
              <a:rPr lang="nl-NL" smtClean="0"/>
              <a:t>71</a:t>
            </a:fld>
            <a:endParaRPr lang="nl-NL"/>
          </a:p>
        </p:txBody>
      </p:sp>
    </p:spTree>
    <p:extLst>
      <p:ext uri="{BB962C8B-B14F-4D97-AF65-F5344CB8AC3E}">
        <p14:creationId xmlns:p14="http://schemas.microsoft.com/office/powerpoint/2010/main" val="183204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12ECD43-08E5-4945-BC4F-4857758E978F}" type="slidenum">
              <a:rPr lang="nl-NL" smtClean="0"/>
              <a:t>72</a:t>
            </a:fld>
            <a:endParaRPr lang="nl-NL"/>
          </a:p>
        </p:txBody>
      </p:sp>
    </p:spTree>
    <p:extLst>
      <p:ext uri="{BB962C8B-B14F-4D97-AF65-F5344CB8AC3E}">
        <p14:creationId xmlns:p14="http://schemas.microsoft.com/office/powerpoint/2010/main" val="305301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12ECD43-08E5-4945-BC4F-4857758E978F}" type="slidenum">
              <a:rPr lang="nl-NL" smtClean="0"/>
              <a:t>73</a:t>
            </a:fld>
            <a:endParaRPr lang="nl-NL"/>
          </a:p>
        </p:txBody>
      </p:sp>
    </p:spTree>
    <p:extLst>
      <p:ext uri="{BB962C8B-B14F-4D97-AF65-F5344CB8AC3E}">
        <p14:creationId xmlns:p14="http://schemas.microsoft.com/office/powerpoint/2010/main" val="3322463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12ECD43-08E5-4945-BC4F-4857758E978F}" type="slidenum">
              <a:rPr lang="nl-NL" smtClean="0"/>
              <a:t>74</a:t>
            </a:fld>
            <a:endParaRPr lang="nl-NL"/>
          </a:p>
        </p:txBody>
      </p:sp>
    </p:spTree>
    <p:extLst>
      <p:ext uri="{BB962C8B-B14F-4D97-AF65-F5344CB8AC3E}">
        <p14:creationId xmlns:p14="http://schemas.microsoft.com/office/powerpoint/2010/main" val="3760037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12ECD43-08E5-4945-BC4F-4857758E978F}" type="slidenum">
              <a:rPr lang="nl-NL" smtClean="0"/>
              <a:t>75</a:t>
            </a:fld>
            <a:endParaRPr lang="nl-NL"/>
          </a:p>
        </p:txBody>
      </p:sp>
    </p:spTree>
    <p:extLst>
      <p:ext uri="{BB962C8B-B14F-4D97-AF65-F5344CB8AC3E}">
        <p14:creationId xmlns:p14="http://schemas.microsoft.com/office/powerpoint/2010/main" val="3165506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12ECD43-08E5-4945-BC4F-4857758E978F}" type="slidenum">
              <a:rPr lang="nl-NL" smtClean="0"/>
              <a:t>76</a:t>
            </a:fld>
            <a:endParaRPr lang="nl-NL"/>
          </a:p>
        </p:txBody>
      </p:sp>
    </p:spTree>
    <p:extLst>
      <p:ext uri="{BB962C8B-B14F-4D97-AF65-F5344CB8AC3E}">
        <p14:creationId xmlns:p14="http://schemas.microsoft.com/office/powerpoint/2010/main" val="6908977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Tijdelijke aanduiding voor tekst 5"/>
          <p:cNvSpPr>
            <a:spLocks noGrp="1"/>
          </p:cNvSpPr>
          <p:nvPr>
            <p:ph type="body" sz="quarter" idx="13" hasCustomPrompt="1"/>
          </p:nvPr>
        </p:nvSpPr>
        <p:spPr>
          <a:xfrm>
            <a:off x="0" y="-1"/>
            <a:ext cx="12198349" cy="4521941"/>
          </a:xfrm>
          <a:solidFill>
            <a:srgbClr val="8592BC"/>
          </a:solidFill>
        </p:spPr>
        <p:txBody>
          <a:bodyPr>
            <a:normAutofit/>
          </a:bodyPr>
          <a:lstStyle>
            <a:lvl1pPr marL="0" indent="0">
              <a:buNone/>
              <a:defRPr sz="100">
                <a:solidFill>
                  <a:schemeClr val="bg2"/>
                </a:solidFill>
              </a:defRPr>
            </a:lvl1pPr>
          </a:lstStyle>
          <a:p>
            <a:pPr lvl="0"/>
            <a:r>
              <a:rPr lang="en-GB" noProof="0" dirty="0"/>
              <a:t>..</a:t>
            </a:r>
          </a:p>
        </p:txBody>
      </p:sp>
      <p:sp>
        <p:nvSpPr>
          <p:cNvPr id="6" name="Tijdelijke aanduiding voor tekst 5"/>
          <p:cNvSpPr>
            <a:spLocks noGrp="1"/>
          </p:cNvSpPr>
          <p:nvPr>
            <p:ph type="body" sz="quarter" idx="12" hasCustomPrompt="1"/>
          </p:nvPr>
        </p:nvSpPr>
        <p:spPr>
          <a:xfrm>
            <a:off x="1" y="1"/>
            <a:ext cx="12198350" cy="3719335"/>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presentation</a:t>
            </a:r>
          </a:p>
        </p:txBody>
      </p:sp>
      <p:sp>
        <p:nvSpPr>
          <p:cNvPr id="20" name="Tijdelijke aanduiding voor tekst 19"/>
          <p:cNvSpPr>
            <a:spLocks noGrp="1"/>
          </p:cNvSpPr>
          <p:nvPr>
            <p:ph type="body" sz="quarter" idx="14" hasCustomPrompt="1"/>
          </p:nvPr>
        </p:nvSpPr>
        <p:spPr>
          <a:xfrm>
            <a:off x="1490663" y="3934610"/>
            <a:ext cx="6918325" cy="393700"/>
          </a:xfrm>
        </p:spPr>
        <p:txBody>
          <a:bodyPr anchor="ctr">
            <a:normAutofit/>
          </a:bodyPr>
          <a:lstStyle>
            <a:lvl1pPr marL="0" indent="0">
              <a:buNone/>
              <a:defRPr sz="2400">
                <a:solidFill>
                  <a:schemeClr val="bg1"/>
                </a:solidFill>
              </a:defRPr>
            </a:lvl1pPr>
          </a:lstStyle>
          <a:p>
            <a:pPr lvl="0"/>
            <a:r>
              <a:rPr lang="en-GB" noProof="0" dirty="0"/>
              <a:t>Subtitle presentation</a:t>
            </a:r>
          </a:p>
        </p:txBody>
      </p:sp>
      <p:sp>
        <p:nvSpPr>
          <p:cNvPr id="8" name="Tijdelijke aanduiding voor datum 3"/>
          <p:cNvSpPr>
            <a:spLocks noGrp="1"/>
          </p:cNvSpPr>
          <p:nvPr>
            <p:ph type="dt" sz="half" idx="2"/>
          </p:nvPr>
        </p:nvSpPr>
        <p:spPr>
          <a:xfrm>
            <a:off x="7467327" y="3934684"/>
            <a:ext cx="4326359" cy="394127"/>
          </a:xfrm>
          <a:prstGeom prst="rect">
            <a:avLst/>
          </a:prstGeom>
        </p:spPr>
        <p:txBody>
          <a:bodyPr vert="horz" lIns="0" tIns="0" rIns="0" bIns="0" rtlCol="0" anchor="ctr"/>
          <a:lstStyle>
            <a:lvl1pPr algn="r">
              <a:defRPr sz="2400">
                <a:solidFill>
                  <a:schemeClr val="bg1"/>
                </a:solidFill>
              </a:defRPr>
            </a:lvl1pPr>
          </a:lstStyle>
          <a:p>
            <a:fld id="{928F9493-D671-4F27-99EF-9D103FC79999}" type="datetime1">
              <a:rPr lang="nl-NL" noProof="0" smtClean="0"/>
              <a:t>4-11-2022</a:t>
            </a:fld>
            <a:endParaRPr lang="en-GB" noProof="0" dirty="0"/>
          </a:p>
        </p:txBody>
      </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8" name="Rechthoek 19"/>
          <p:cNvSpPr/>
          <p:nvPr userDrawn="1"/>
        </p:nvSpPr>
        <p:spPr bwMode="auto">
          <a:xfrm>
            <a:off x="6099174" y="6453336"/>
            <a:ext cx="6099175"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sp>
        <p:nvSpPr>
          <p:cNvPr id="22"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pic>
        <p:nvPicPr>
          <p:cNvPr id="4" name="Picture 3" descr="Logo, company name&#10;&#10;Description automatically generated">
            <a:extLst>
              <a:ext uri="{FF2B5EF4-FFF2-40B4-BE49-F238E27FC236}">
                <a16:creationId xmlns:a16="http://schemas.microsoft.com/office/drawing/2014/main" id="{2FDBD6D1-88F5-11D1-4B7A-B587C9D50B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200" y="4574474"/>
            <a:ext cx="1764430" cy="1764430"/>
          </a:xfrm>
          <a:prstGeom prst="rect">
            <a:avLst/>
          </a:prstGeom>
        </p:spPr>
      </p:pic>
    </p:spTree>
    <p:extLst>
      <p:ext uri="{BB962C8B-B14F-4D97-AF65-F5344CB8AC3E}">
        <p14:creationId xmlns:p14="http://schemas.microsoft.com/office/powerpoint/2010/main" val="103637975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7">
                                            <p:bg/>
                                          </p:spTgt>
                                        </p:tgtEl>
                                        <p:attrNameLst>
                                          <p:attrName>style.visibility</p:attrName>
                                        </p:attrNameLst>
                                      </p:cBhvr>
                                      <p:to>
                                        <p:strVal val="visible"/>
                                      </p:to>
                                    </p:set>
                                    <p:anim calcmode="lin" valueType="num">
                                      <p:cBhvr additive="base">
                                        <p:cTn id="10" dur="1000" fill="hold"/>
                                        <p:tgtEl>
                                          <p:spTgt spid="7">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7">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additive="base">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250"/>
                                  </p:stCondLst>
                                  <p:childTnLst>
                                    <p:set>
                                      <p:cBhvr>
                                        <p:cTn id="17" dur="1" fill="hold">
                                          <p:stCondLst>
                                            <p:cond delay="0"/>
                                          </p:stCondLst>
                                        </p:cTn>
                                        <p:tgtEl>
                                          <p:spTgt spid="6">
                                            <p:bg/>
                                          </p:spTgt>
                                        </p:tgtEl>
                                        <p:attrNameLst>
                                          <p:attrName>style.visibility</p:attrName>
                                        </p:attrNameLst>
                                      </p:cBhvr>
                                      <p:to>
                                        <p:strVal val="visible"/>
                                      </p:to>
                                    </p:set>
                                    <p:anim calcmode="lin" valueType="num">
                                      <p:cBhvr additive="base">
                                        <p:cTn id="18"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9" dur="1000" fill="hold"/>
                                        <p:tgtEl>
                                          <p:spTgt spid="6">
                                            <p:bg/>
                                          </p:spTgt>
                                        </p:tgtEl>
                                        <p:attrNameLst>
                                          <p:attrName>ppt_y</p:attrName>
                                        </p:attrNameLst>
                                      </p:cBhvr>
                                      <p:tavLst>
                                        <p:tav tm="0">
                                          <p:val>
                                            <p:strVal val="0-#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1000"/>
                                  </p:stCondLst>
                                  <p:childTnLst>
                                    <p:set>
                                      <p:cBhvr>
                                        <p:cTn id="25" dur="1" fill="hold">
                                          <p:stCondLst>
                                            <p:cond delay="0"/>
                                          </p:stCondLst>
                                        </p:cTn>
                                        <p:tgtEl>
                                          <p:spTgt spid="20">
                                            <p:txEl>
                                              <p:pRg st="0" end="0"/>
                                            </p:txEl>
                                          </p:spTgt>
                                        </p:tgtEl>
                                        <p:attrNameLst>
                                          <p:attrName>style.visibility</p:attrName>
                                        </p:attrNameLst>
                                      </p:cBhvr>
                                      <p:to>
                                        <p:strVal val="visible"/>
                                      </p:to>
                                    </p:set>
                                    <p:animEffect transition="in" filter="fade">
                                      <p:cBhvr>
                                        <p:cTn id="26" dur="750"/>
                                        <p:tgtEl>
                                          <p:spTgt spid="20">
                                            <p:txEl>
                                              <p:pRg st="0" end="0"/>
                                            </p:txEl>
                                          </p:spTgt>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tmplLst>
          <p:tmpl>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P spid="20" grpId="0"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750"/>
                        <p:tgtEl>
                          <p:spTgt spid="20"/>
                        </p:tgtEl>
                      </p:cBhvr>
                    </p:animEffect>
                  </p:childTnLst>
                </p:cTn>
              </p:par>
            </p:tnLst>
          </p:tmpl>
        </p:tmplLst>
      </p:bldP>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4" name="Tijdelijke aanduiding voor grafiek 3"/>
          <p:cNvSpPr>
            <a:spLocks noGrp="1"/>
          </p:cNvSpPr>
          <p:nvPr>
            <p:ph type="chart"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graph</a:t>
            </a:r>
          </a:p>
        </p:txBody>
      </p:sp>
      <p:sp>
        <p:nvSpPr>
          <p:cNvPr id="13"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2702950967"/>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3" name="Tijdelijke aanduiding voor media 12"/>
          <p:cNvSpPr>
            <a:spLocks noGrp="1"/>
          </p:cNvSpPr>
          <p:nvPr>
            <p:ph type="media"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video</a:t>
            </a:r>
          </a:p>
        </p:txBody>
      </p:sp>
      <p:sp>
        <p:nvSpPr>
          <p:cNvPr id="14"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2653170741"/>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Tijdelijke aanduiding voor tekst 5"/>
          <p:cNvSpPr>
            <a:spLocks noGrp="1"/>
          </p:cNvSpPr>
          <p:nvPr>
            <p:ph type="body" sz="quarter" idx="12" hasCustomPrompt="1"/>
          </p:nvPr>
        </p:nvSpPr>
        <p:spPr>
          <a:xfrm>
            <a:off x="1" y="1"/>
            <a:ext cx="12198350" cy="4521939"/>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closure</a:t>
            </a:r>
          </a:p>
        </p:txBody>
      </p:sp>
      <p:pic>
        <p:nvPicPr>
          <p:cNvPr id="21" name="Picture 71"/>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42288" y="4888655"/>
            <a:ext cx="2621665" cy="11714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2313" y="6543376"/>
            <a:ext cx="3588750" cy="270000"/>
          </a:xfrm>
          <a:prstGeom prst="rect">
            <a:avLst/>
          </a:prstGeom>
        </p:spPr>
      </p:pic>
      <p:sp>
        <p:nvSpPr>
          <p:cNvPr id="18" name="Rechthoek 19"/>
          <p:cNvSpPr/>
          <p:nvPr userDrawn="1"/>
        </p:nvSpPr>
        <p:spPr bwMode="auto">
          <a:xfrm>
            <a:off x="6099174" y="6453336"/>
            <a:ext cx="6099175"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sp>
        <p:nvSpPr>
          <p:cNvPr id="20"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61301136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6">
                                            <p:bg/>
                                          </p:spTgt>
                                        </p:tgtEl>
                                        <p:attrNameLst>
                                          <p:attrName>style.visibility</p:attrName>
                                        </p:attrNameLst>
                                      </p:cBhvr>
                                      <p:to>
                                        <p:strVal val="visible"/>
                                      </p:to>
                                    </p:set>
                                    <p:anim calcmode="lin" valueType="num">
                                      <p:cBhvr additive="base">
                                        <p:cTn id="10"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6">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25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16" presetID="10" presetClass="entr" presetSubtype="0" fill="hold" nodeType="withEffect">
                                  <p:stCondLst>
                                    <p:cond delay="150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3" y="1252836"/>
            <a:ext cx="6846640" cy="4795836"/>
          </a:xfrm>
          <a:noFill/>
        </p:spPr>
        <p:txBody>
          <a:bodyPr vert="horz" wrap="none" lIns="0" tIns="0" rIns="0" bIns="0"/>
          <a:lstStyle>
            <a:lvl1pPr marL="361950" indent="-361950">
              <a:spcBef>
                <a:spcPts val="800"/>
              </a:spcBef>
              <a:spcAft>
                <a:spcPts val="800"/>
              </a:spcAft>
              <a:buClr>
                <a:schemeClr val="bg2"/>
              </a:buClr>
              <a:buFont typeface="+mj-lt"/>
              <a:buAutoNum type="arabicPeriod"/>
              <a:defRPr sz="2400">
                <a:solidFill>
                  <a:schemeClr val="bg2"/>
                </a:solidFill>
              </a:defRPr>
            </a:lvl1pPr>
            <a:lvl2pPr marL="542925" indent="-180975">
              <a:buClr>
                <a:schemeClr val="bg2"/>
              </a:buClr>
              <a:buFont typeface="Arial" panose="020B0604020202020204" pitchFamily="34" charset="0"/>
              <a:buChar char="•"/>
              <a:defRPr>
                <a:solidFill>
                  <a:schemeClr val="bg2"/>
                </a:solidFill>
              </a:defRPr>
            </a:lvl2pPr>
            <a:lvl3pPr>
              <a:defRPr>
                <a:solidFill>
                  <a:schemeClr val="bg2"/>
                </a:solidFill>
              </a:defRPr>
            </a:lvl3pPr>
            <a:lvl4pPr>
              <a:defRPr>
                <a:solidFill>
                  <a:schemeClr val="bg2"/>
                </a:solidFill>
              </a:defRPr>
            </a:lvl4pPr>
            <a:lvl5pPr>
              <a:defRPr>
                <a:solidFill>
                  <a:schemeClr val="accent1"/>
                </a:solidFill>
              </a:defRPr>
            </a:lvl5pPr>
            <a:lvl6pPr marL="361950" indent="-361950">
              <a:spcBef>
                <a:spcPts val="800"/>
              </a:spcBef>
              <a:spcAft>
                <a:spcPts val="800"/>
              </a:spcAft>
              <a:buClr>
                <a:schemeClr val="bg2"/>
              </a:buClr>
              <a:buFont typeface="+mj-lt"/>
              <a:buAutoNum type="arabicPeriod"/>
              <a:tabLst/>
              <a:defRPr sz="2400">
                <a:solidFill>
                  <a:schemeClr val="bg2"/>
                </a:solidFill>
              </a:defRPr>
            </a:lvl6pPr>
            <a:lvl7pPr marL="542925" indent="-180975">
              <a:buClr>
                <a:schemeClr val="bg2"/>
              </a:buClr>
              <a:buFont typeface="Arial" panose="020B0604020202020204" pitchFamily="34" charset="0"/>
              <a:buChar char="•"/>
              <a:defRPr>
                <a:solidFill>
                  <a:schemeClr val="bg2"/>
                </a:solidFill>
              </a:defRPr>
            </a:lvl7pPr>
            <a:lvl8pPr>
              <a:defRPr>
                <a:solidFill>
                  <a:schemeClr val="bg2"/>
                </a:solidFill>
              </a:defRPr>
            </a:lvl8pPr>
            <a:lvl9pPr>
              <a:defRPr>
                <a:solidFill>
                  <a:schemeClr val="bg2"/>
                </a:solidFill>
              </a:defRPr>
            </a:lvl9pPr>
          </a:lstStyle>
          <a:p>
            <a:pPr lvl="0"/>
            <a:r>
              <a:rPr lang="en-GB" noProof="0" dirty="0"/>
              <a:t>Numbering</a:t>
            </a:r>
          </a:p>
          <a:p>
            <a:pPr lvl="1"/>
            <a:r>
              <a:rPr lang="en-GB" noProof="0" dirty="0"/>
              <a:t>Bullet</a:t>
            </a:r>
          </a:p>
          <a:p>
            <a:pPr lvl="2"/>
            <a:r>
              <a:rPr lang="en-GB" noProof="0" dirty="0"/>
              <a:t>Plain text</a:t>
            </a:r>
          </a:p>
          <a:p>
            <a:pPr lvl="3"/>
            <a:r>
              <a:rPr lang="en-GB" noProof="0" dirty="0"/>
              <a:t>Header dark blue</a:t>
            </a:r>
          </a:p>
          <a:p>
            <a:pPr lvl="4"/>
            <a:r>
              <a:rPr lang="en-GB" noProof="0" dirty="0"/>
              <a:t>Header yellow</a:t>
            </a:r>
          </a:p>
          <a:p>
            <a:pPr lvl="5"/>
            <a:r>
              <a:rPr lang="en-GB" noProof="0" dirty="0"/>
              <a:t>Numbering</a:t>
            </a:r>
          </a:p>
          <a:p>
            <a:pPr lvl="6"/>
            <a:r>
              <a:rPr lang="en-GB" noProof="0" dirty="0"/>
              <a:t>Bullet</a:t>
            </a:r>
          </a:p>
          <a:p>
            <a:pPr lvl="7"/>
            <a:r>
              <a:rPr lang="en-GB" sz="1800" noProof="0" dirty="0"/>
              <a:t>Plain text</a:t>
            </a:r>
          </a:p>
          <a:p>
            <a:pPr lvl="8"/>
            <a:r>
              <a:rPr lang="en-GB" noProof="0" dirty="0"/>
              <a:t>Header dark blue</a:t>
            </a:r>
          </a:p>
        </p:txBody>
      </p:sp>
      <p:sp>
        <p:nvSpPr>
          <p:cNvPr id="7" name="Tijdelijke aanduiding voor afbeelding 13"/>
          <p:cNvSpPr>
            <a:spLocks noGrp="1"/>
          </p:cNvSpPr>
          <p:nvPr>
            <p:ph type="pic" sz="quarter" idx="13" hasCustomPrompt="1"/>
          </p:nvPr>
        </p:nvSpPr>
        <p:spPr>
          <a:xfrm>
            <a:off x="7453634" y="1252538"/>
            <a:ext cx="4339905"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grpSp>
        <p:nvGrpSpPr>
          <p:cNvPr id="8" name="Grid" hidden="1"/>
          <p:cNvGrpSpPr/>
          <p:nvPr userDrawn="1"/>
        </p:nvGrpSpPr>
        <p:grpSpPr>
          <a:xfrm>
            <a:off x="0" y="0"/>
            <a:ext cx="12198353" cy="6858004"/>
            <a:chOff x="-2" y="-1"/>
            <a:chExt cx="12198353" cy="6858004"/>
          </a:xfrm>
        </p:grpSpPr>
        <p:sp>
          <p:nvSpPr>
            <p:cNvPr id="9" name="Rechthoek 8"/>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0" name="Rechthoek 9"/>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4" name="Rechthoek 13"/>
            <p:cNvSpPr/>
            <p:nvPr userDrawn="1"/>
          </p:nvSpPr>
          <p:spPr bwMode="auto">
            <a:xfrm rot="5400000">
              <a:off x="392346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54426134"/>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sp>
        <p:nvSpPr>
          <p:cNvPr id="4"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592596851"/>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mp; Image 75%/2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7926761"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0" y="0"/>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500358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8533755" y="1252538"/>
            <a:ext cx="3259784"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590302820"/>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mp; Image 50%/5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1"/>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5" y="1252538"/>
            <a:ext cx="5592763"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682767422"/>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mp; Image 25%/7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3534273"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611099"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141267" y="1252538"/>
            <a:ext cx="7652271"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4132317621"/>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04663" y="1252538"/>
            <a:ext cx="11388876"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3"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929258224"/>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mp; Image 4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218777" cy="6858004"/>
            <a:chOff x="-2" y="-1"/>
            <a:chExt cx="12218777"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6" name="Rechthoek 15"/>
            <p:cNvSpPr/>
            <p:nvPr userDrawn="1"/>
          </p:nvSpPr>
          <p:spPr bwMode="auto">
            <a:xfrm rot="10800000">
              <a:off x="5360772" y="3549589"/>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6"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614"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8" name="Tijdelijke aanduiding voor afbeelding 13"/>
          <p:cNvSpPr>
            <a:spLocks noGrp="1"/>
          </p:cNvSpPr>
          <p:nvPr>
            <p:ph type="pic" sz="quarter" idx="15" hasCustomPrompt="1"/>
          </p:nvPr>
        </p:nvSpPr>
        <p:spPr>
          <a:xfrm>
            <a:off x="6200776"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9" name="Tijdelijke aanduiding voor afbeelding 13"/>
          <p:cNvSpPr>
            <a:spLocks noGrp="1"/>
          </p:cNvSpPr>
          <p:nvPr>
            <p:ph type="pic" sz="quarter" idx="16" hasCustomPrompt="1"/>
          </p:nvPr>
        </p:nvSpPr>
        <p:spPr>
          <a:xfrm>
            <a:off x="9098614"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20"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673173449"/>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mp; Image 2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341"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179"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6"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4146982251"/>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04662" y="404664"/>
            <a:ext cx="11389024" cy="432048"/>
          </a:xfrm>
          <a:prstGeom prst="rect">
            <a:avLst/>
          </a:prstGeom>
        </p:spPr>
        <p:txBody>
          <a:bodyPr vert="horz" lIns="0" tIns="0" rIns="0" bIns="0" rtlCol="0" anchor="ctr">
            <a:noAutofit/>
          </a:bodyPr>
          <a:lstStyle/>
          <a:p>
            <a:r>
              <a:rPr lang="en-GB" noProof="0" dirty="0"/>
              <a:t>Title</a:t>
            </a:r>
          </a:p>
        </p:txBody>
      </p:sp>
      <p:sp>
        <p:nvSpPr>
          <p:cNvPr id="3" name="Tijdelijke aanduiding voor tekst 2"/>
          <p:cNvSpPr>
            <a:spLocks noGrp="1"/>
          </p:cNvSpPr>
          <p:nvPr>
            <p:ph type="body" idx="1"/>
          </p:nvPr>
        </p:nvSpPr>
        <p:spPr>
          <a:xfrm>
            <a:off x="404662" y="1252836"/>
            <a:ext cx="11389023" cy="4795836"/>
          </a:xfrm>
          <a:prstGeom prst="rect">
            <a:avLst/>
          </a:prstGeom>
        </p:spPr>
        <p:txBody>
          <a:bodyPr vert="horz" lIns="0" tIns="0" rIns="0" bIns="0" rtlCol="0">
            <a:normAutofit/>
          </a:bodyPr>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11" name="Grid" hidden="1"/>
          <p:cNvGrpSpPr/>
          <p:nvPr userDrawn="1"/>
        </p:nvGrpSpPr>
        <p:grpSpPr>
          <a:xfrm>
            <a:off x="-2" y="-1"/>
            <a:ext cx="12198353" cy="6858003"/>
            <a:chOff x="-2" y="-1"/>
            <a:chExt cx="12198353" cy="6858003"/>
          </a:xfrm>
        </p:grpSpPr>
        <p:sp>
          <p:nvSpPr>
            <p:cNvPr id="7" name="Rechthoek 6"/>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8" name="Rechthoek 7"/>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9" name="Rechthoek 8"/>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20" name="Rechthoek 19"/>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83980359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8" r:id="rId3"/>
    <p:sldLayoutId id="2147483665" r:id="rId4"/>
    <p:sldLayoutId id="2147483661" r:id="rId5"/>
    <p:sldLayoutId id="2147483664" r:id="rId6"/>
    <p:sldLayoutId id="2147483666" r:id="rId7"/>
    <p:sldLayoutId id="2147483662" r:id="rId8"/>
    <p:sldLayoutId id="2147483663" r:id="rId9"/>
    <p:sldLayoutId id="2147483667" r:id="rId10"/>
    <p:sldLayoutId id="2147483668" r:id="rId11"/>
    <p:sldLayoutId id="2147483670" r:id="rId12"/>
  </p:sldLayoutIdLst>
  <p:hf hdr="0" ftr="0" dt="0"/>
  <p:txStyles>
    <p:titleStyle>
      <a:lvl1pPr algn="l" defTabSz="914400" rtl="0" eaLnBrk="1" latinLnBrk="0" hangingPunct="1">
        <a:spcBef>
          <a:spcPct val="0"/>
        </a:spcBef>
        <a:buNone/>
        <a:defRPr sz="4000" b="1" i="0" kern="1200">
          <a:solidFill>
            <a:schemeClr val="bg2"/>
          </a:solidFill>
          <a:latin typeface="+mj-lt"/>
          <a:ea typeface="+mj-ea"/>
          <a:cs typeface="+mj-cs"/>
        </a:defRPr>
      </a:lvl1pPr>
    </p:titleStyle>
    <p:body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11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finance.yahoo.com/quote/GC%3DF/history?p=GC%3DF#eyJpbnRlcnZhbCI6ImRheSIsInBlcmlvZGljaXR5IjoxLCJ0aW1lVW5pdCI6bnVsbCwiY2FuZGxlV2lkdGgiOjgsImZsaXBwZWQiOmZhbHNlLCJ2b2x1bWVVbmRlcmxheSI6dHJ1ZSwiYWRqIjp0cnVlLCJjcm9zc2hhaXIiOnRydWUsImNoYXJ0VHlwZSI6ImxpbmUiLCJleHRlbmRlZCI6ZmFsc2UsIm1hcmtldFNlc3Npb25zIjp7fSwiYWdncmVnYXRpb25UeXBlIjoib2hsYyIsImNoYXJ0U2NhbGUiOiJsaW5lYXIiLCJzdHVkaWVzIjp7IuKAjHZvbCB1bmRy4oCMIjp7InR5cGUiOiJ2b2wgdW5kciIsImlucHV0cyI6eyJpZCI6IuKAjHZvbCB1bmRy4oCMIiwiZGlzcGxheSI6IuKAjHZvbCB1bmRy4oCMIn0sIm91dHB1dHMiOnsiVXAgVm9sdW1lIjoiIzAwYjA2MSIsIkRvd24gVm9sdW1lIjoiI2ZmMzMzYSJ9LCJwYW5lbCI6ImNoYXJ0IiwicGFyYW1ldGVycyI6eyJ3aWR0aEZhY3RvciI6MC40NSwiY2hhcnROYW1lIjoiY2hhcnQifX19LCJwYW5lbHMiOnsiY2hhcnQiOnsicGVyY2VudCI6MSwiZGlzcGxheSI6IkdDPUYiLCJjaGFydE5hbWUiOiJj"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mailto:Fatimazahrae.gasmi@gmail.com"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11.png"/><Relationship Id="rId10" Type="http://schemas.openxmlformats.org/officeDocument/2006/relationships/image" Target="../media/image13.jpeg"/><Relationship Id="rId4" Type="http://schemas.openxmlformats.org/officeDocument/2006/relationships/image" Target="../media/image10.png"/><Relationship Id="rId9"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77.png"/><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90.png"/></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95.png"/></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6.xml"/><Relationship Id="rId4" Type="http://schemas.openxmlformats.org/officeDocument/2006/relationships/image" Target="../media/image109.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jdelijke aanduiding voor tekst 12"/>
          <p:cNvSpPr>
            <a:spLocks noGrp="1"/>
          </p:cNvSpPr>
          <p:nvPr>
            <p:ph type="body" sz="quarter" idx="13"/>
          </p:nvPr>
        </p:nvSpPr>
        <p:spPr/>
        <p:txBody>
          <a:bodyPr/>
          <a:lstStyle/>
          <a:p>
            <a:endParaRPr lang="en-US" dirty="0"/>
          </a:p>
        </p:txBody>
      </p:sp>
      <p:sp>
        <p:nvSpPr>
          <p:cNvPr id="12" name="Tijdelijke aanduiding voor tekst 11"/>
          <p:cNvSpPr>
            <a:spLocks noGrp="1"/>
          </p:cNvSpPr>
          <p:nvPr>
            <p:ph type="body" sz="quarter" idx="12"/>
          </p:nvPr>
        </p:nvSpPr>
        <p:spPr/>
        <p:txBody>
          <a:bodyPr/>
          <a:lstStyle/>
          <a:p>
            <a:endParaRPr lang="en-US" b="1" dirty="0"/>
          </a:p>
        </p:txBody>
      </p:sp>
      <p:sp>
        <p:nvSpPr>
          <p:cNvPr id="4" name="Titel 3"/>
          <p:cNvSpPr>
            <a:spLocks noGrp="1"/>
          </p:cNvSpPr>
          <p:nvPr>
            <p:ph type="title"/>
          </p:nvPr>
        </p:nvSpPr>
        <p:spPr/>
        <p:txBody>
          <a:bodyPr/>
          <a:lstStyle/>
          <a:p>
            <a:r>
              <a:rPr lang="nl-NL" dirty="0"/>
              <a:t>Data mining using Excel</a:t>
            </a:r>
          </a:p>
        </p:txBody>
      </p:sp>
      <p:sp>
        <p:nvSpPr>
          <p:cNvPr id="5" name="Tijdelijke aanduiding voor tekst 4"/>
          <p:cNvSpPr>
            <a:spLocks noGrp="1"/>
          </p:cNvSpPr>
          <p:nvPr>
            <p:ph type="body" sz="quarter" idx="14"/>
          </p:nvPr>
        </p:nvSpPr>
        <p:spPr/>
        <p:txBody>
          <a:bodyPr/>
          <a:lstStyle/>
          <a:p>
            <a:r>
              <a:rPr lang="nl-NL" dirty="0"/>
              <a:t>Fatima GASMI | ESGI</a:t>
            </a:r>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1</a:t>
            </a:fld>
            <a:endParaRPr lang="nl-NL"/>
          </a:p>
        </p:txBody>
      </p:sp>
    </p:spTree>
    <p:extLst>
      <p:ext uri="{BB962C8B-B14F-4D97-AF65-F5344CB8AC3E}">
        <p14:creationId xmlns:p14="http://schemas.microsoft.com/office/powerpoint/2010/main" val="2977814846"/>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Importing Data in Excel</a:t>
            </a:r>
          </a:p>
        </p:txBody>
      </p:sp>
      <p:sp>
        <p:nvSpPr>
          <p:cNvPr id="8" name="Tijdelijke aanduiding voor verticale tekst 7"/>
          <p:cNvSpPr>
            <a:spLocks noGrp="1"/>
          </p:cNvSpPr>
          <p:nvPr>
            <p:ph type="body" orient="vert" idx="1"/>
          </p:nvPr>
        </p:nvSpPr>
        <p:spPr>
          <a:xfrm>
            <a:off x="404662" y="1252836"/>
            <a:ext cx="5593347" cy="4795836"/>
          </a:xfrm>
        </p:spPr>
        <p:txBody>
          <a:bodyPr>
            <a:normAutofit/>
          </a:bodyPr>
          <a:lstStyle/>
          <a:p>
            <a:pPr lvl="3"/>
            <a:r>
              <a:rPr lang="nl-NL" dirty="0"/>
              <a:t>Importing CSV file – Part 2</a:t>
            </a:r>
          </a:p>
          <a:p>
            <a:pPr lvl="3"/>
            <a:endParaRPr lang="nl-NL" dirty="0"/>
          </a:p>
          <a:p>
            <a:pPr marL="457200" indent="-457200" fontAlgn="base">
              <a:buFont typeface="+mj-lt"/>
              <a:buAutoNum type="arabicPeriod"/>
            </a:pPr>
            <a:r>
              <a:rPr lang="en-US"/>
              <a:t>Click the cell where you want to import the CSV file.</a:t>
            </a:r>
          </a:p>
          <a:p>
            <a:pPr marL="457200" indent="-457200" fontAlgn="base">
              <a:buFont typeface="+mj-lt"/>
              <a:buAutoNum type="arabicPeriod"/>
            </a:pPr>
            <a:r>
              <a:rPr lang="en-US"/>
              <a:t>Go to the </a:t>
            </a:r>
            <a:r>
              <a:rPr lang="en-US" b="1"/>
              <a:t>Data</a:t>
            </a:r>
            <a:r>
              <a:rPr lang="en-US"/>
              <a:t> ribbon.</a:t>
            </a:r>
          </a:p>
          <a:p>
            <a:pPr marL="457200" indent="-457200" fontAlgn="base">
              <a:buFont typeface="+mj-lt"/>
              <a:buAutoNum type="arabicPeriod"/>
            </a:pPr>
            <a:r>
              <a:rPr lang="en-US"/>
              <a:t>Click the </a:t>
            </a:r>
            <a:r>
              <a:rPr lang="en-US" b="1" u="sng"/>
              <a:t>From Text/CSV</a:t>
            </a:r>
            <a:r>
              <a:rPr lang="en-US"/>
              <a:t> button.</a:t>
            </a:r>
          </a:p>
          <a:p>
            <a:pPr marL="457200" indent="-457200" fontAlgn="base">
              <a:buFont typeface="+mj-lt"/>
              <a:buAutoNum type="arabicPeriod"/>
            </a:pPr>
            <a:r>
              <a:rPr lang="en-US"/>
              <a:t>Select the CSV file to import. </a:t>
            </a:r>
          </a:p>
          <a:p>
            <a:pPr marL="457200" indent="-457200" fontAlgn="base">
              <a:buFont typeface="+mj-lt"/>
              <a:buAutoNum type="arabicPeriod"/>
            </a:pPr>
            <a:r>
              <a:rPr lang="en-US"/>
              <a:t>Click the </a:t>
            </a:r>
            <a:r>
              <a:rPr lang="en-US" b="1" u="sng"/>
              <a:t>Import</a:t>
            </a:r>
            <a:r>
              <a:rPr lang="en-US"/>
              <a:t> button. </a:t>
            </a:r>
          </a:p>
          <a:p>
            <a:pPr marL="457200" indent="-457200" fontAlgn="base">
              <a:buFont typeface="+mj-lt"/>
              <a:buAutoNum type="arabicPeriod"/>
            </a:pPr>
            <a:r>
              <a:rPr lang="en-US"/>
              <a:t>Click the </a:t>
            </a:r>
            <a:r>
              <a:rPr lang="en-US" b="1" u="sng"/>
              <a:t>Transform Data</a:t>
            </a:r>
            <a:r>
              <a:rPr lang="en-US"/>
              <a:t> button.</a:t>
            </a:r>
            <a:endParaRPr lang="en-US" b="1" u="sng"/>
          </a:p>
          <a:p>
            <a:pPr lvl="3"/>
            <a:endParaRPr lang="nl-NL" dirty="0"/>
          </a:p>
          <a:p>
            <a:pPr lvl="2"/>
            <a:endParaRPr lang="nl-NL" dirty="0"/>
          </a:p>
        </p:txBody>
      </p:sp>
      <p:pic>
        <p:nvPicPr>
          <p:cNvPr id="6" name="Content Placeholder 8">
            <a:extLst>
              <a:ext uri="{FF2B5EF4-FFF2-40B4-BE49-F238E27FC236}">
                <a16:creationId xmlns:a16="http://schemas.microsoft.com/office/drawing/2014/main" id="{407F9501-7C0D-055B-D44A-249CBC6262F9}"/>
              </a:ext>
            </a:extLst>
          </p:cNvPr>
          <p:cNvPicPr>
            <a:picLocks noChangeAspect="1"/>
          </p:cNvPicPr>
          <p:nvPr/>
        </p:nvPicPr>
        <p:blipFill rotWithShape="1">
          <a:blip r:embed="rId2">
            <a:extLst>
              <a:ext uri="{28A0092B-C50C-407E-A947-70E740481C1C}">
                <a14:useLocalDpi xmlns:a14="http://schemas.microsoft.com/office/drawing/2010/main" val="0"/>
              </a:ext>
            </a:extLst>
          </a:blip>
          <a:srcRect t="4528"/>
          <a:stretch/>
        </p:blipFill>
        <p:spPr>
          <a:xfrm>
            <a:off x="6200775" y="1844823"/>
            <a:ext cx="5592763" cy="3791063"/>
          </a:xfrm>
          <a:prstGeom prst="rect">
            <a:avLst/>
          </a:prstGeom>
          <a:noFill/>
        </p:spPr>
      </p:pic>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10</a:t>
            </a:fld>
            <a:endParaRPr lang="nl-NL"/>
          </a:p>
        </p:txBody>
      </p:sp>
    </p:spTree>
    <p:extLst>
      <p:ext uri="{BB962C8B-B14F-4D97-AF65-F5344CB8AC3E}">
        <p14:creationId xmlns:p14="http://schemas.microsoft.com/office/powerpoint/2010/main" val="415729036"/>
      </p:ext>
    </p:extLst>
  </p:cSld>
  <p:clrMapOvr>
    <a:masterClrMapping/>
  </p:clrMapOvr>
  <p:transition spd="slow">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0D8F8E-5D0C-1464-0251-4313235884D5}"/>
              </a:ext>
            </a:extLst>
          </p:cNvPr>
          <p:cNvSpPr>
            <a:spLocks noGrp="1"/>
          </p:cNvSpPr>
          <p:nvPr>
            <p:ph type="title"/>
          </p:nvPr>
        </p:nvSpPr>
        <p:spPr/>
        <p:txBody>
          <a:bodyPr/>
          <a:lstStyle/>
          <a:p>
            <a:pPr>
              <a:lnSpc>
                <a:spcPct val="90000"/>
              </a:lnSpc>
            </a:pPr>
            <a:r>
              <a:rPr lang="fr-FR" sz="3100" dirty="0" err="1"/>
              <a:t>Correlation</a:t>
            </a:r>
            <a:r>
              <a:rPr lang="fr-FR" sz="3100" dirty="0"/>
              <a:t> vs Causation</a:t>
            </a:r>
          </a:p>
        </p:txBody>
      </p:sp>
      <p:pic>
        <p:nvPicPr>
          <p:cNvPr id="6" name="Image 5">
            <a:extLst>
              <a:ext uri="{FF2B5EF4-FFF2-40B4-BE49-F238E27FC236}">
                <a16:creationId xmlns:a16="http://schemas.microsoft.com/office/drawing/2014/main" id="{9415A985-C8F0-6024-7639-112A15E92BAE}"/>
              </a:ext>
            </a:extLst>
          </p:cNvPr>
          <p:cNvPicPr>
            <a:picLocks noChangeAspect="1"/>
          </p:cNvPicPr>
          <p:nvPr/>
        </p:nvPicPr>
        <p:blipFill>
          <a:blip r:embed="rId2"/>
          <a:stretch>
            <a:fillRect/>
          </a:stretch>
        </p:blipFill>
        <p:spPr>
          <a:xfrm>
            <a:off x="5873750" y="1916832"/>
            <a:ext cx="6324600" cy="4432300"/>
          </a:xfrm>
          <a:prstGeom prst="rect">
            <a:avLst/>
          </a:prstGeom>
        </p:spPr>
      </p:pic>
      <p:sp>
        <p:nvSpPr>
          <p:cNvPr id="5" name="Espace réservé du numéro de diapositive 4">
            <a:extLst>
              <a:ext uri="{FF2B5EF4-FFF2-40B4-BE49-F238E27FC236}">
                <a16:creationId xmlns:a16="http://schemas.microsoft.com/office/drawing/2014/main" id="{52CBD6FB-D835-A856-2FB8-1A1065995E93}"/>
              </a:ext>
            </a:extLst>
          </p:cNvPr>
          <p:cNvSpPr>
            <a:spLocks noGrp="1"/>
          </p:cNvSpPr>
          <p:nvPr>
            <p:ph type="sldNum" sz="quarter" idx="4"/>
          </p:nvPr>
        </p:nvSpPr>
        <p:spPr/>
        <p:txBody>
          <a:bodyPr/>
          <a:lstStyle/>
          <a:p>
            <a:fld id="{5EE7099E-8998-4851-915A-4F4831808297}" type="slidenum">
              <a:rPr lang="nl-NL" smtClean="0"/>
              <a:pPr/>
              <a:t>100</a:t>
            </a:fld>
            <a:endParaRPr lang="nl-NL"/>
          </a:p>
        </p:txBody>
      </p:sp>
      <p:sp>
        <p:nvSpPr>
          <p:cNvPr id="7" name="ZoneTexte 6">
            <a:extLst>
              <a:ext uri="{FF2B5EF4-FFF2-40B4-BE49-F238E27FC236}">
                <a16:creationId xmlns:a16="http://schemas.microsoft.com/office/drawing/2014/main" id="{95F80531-1BBA-1ECE-E320-5AC652902115}"/>
              </a:ext>
            </a:extLst>
          </p:cNvPr>
          <p:cNvSpPr txBox="1"/>
          <p:nvPr/>
        </p:nvSpPr>
        <p:spPr>
          <a:xfrm>
            <a:off x="266527" y="1412776"/>
            <a:ext cx="5616624" cy="2088232"/>
          </a:xfrm>
          <a:prstGeom prst="rect">
            <a:avLst/>
          </a:prstGeom>
          <a:noFill/>
        </p:spPr>
        <p:txBody>
          <a:bodyPr wrap="square" lIns="108000" tIns="108000" rIns="108000" bIns="108000" rtlCol="0">
            <a:noAutofit/>
          </a:bodyPr>
          <a:lstStyle/>
          <a:p>
            <a:pPr algn="l"/>
            <a:r>
              <a:rPr lang="en-US" dirty="0">
                <a:solidFill>
                  <a:schemeClr val="bg2"/>
                </a:solidFill>
              </a:rPr>
              <a:t>A correlation between variables, does not automatically mean that the change in one variable is the cause of the change in the values of the other variable.</a:t>
            </a:r>
          </a:p>
          <a:p>
            <a:pPr algn="l"/>
            <a:r>
              <a:rPr lang="en-US" dirty="0">
                <a:solidFill>
                  <a:schemeClr val="bg2"/>
                </a:solidFill>
              </a:rPr>
              <a:t>Causation indicates that one event is the result of the occurrence of the other event; i.e., there is a causal relationship between the two events.</a:t>
            </a:r>
          </a:p>
          <a:p>
            <a:endParaRPr lang="fr-FR" noProof="0" dirty="0">
              <a:solidFill>
                <a:srgbClr val="292929"/>
              </a:solidFill>
              <a:latin typeface="source-serif-pro"/>
            </a:endParaRPr>
          </a:p>
        </p:txBody>
      </p:sp>
      <p:graphicFrame>
        <p:nvGraphicFramePr>
          <p:cNvPr id="3" name="Tableau 7">
            <a:extLst>
              <a:ext uri="{FF2B5EF4-FFF2-40B4-BE49-F238E27FC236}">
                <a16:creationId xmlns:a16="http://schemas.microsoft.com/office/drawing/2014/main" id="{B7B54A22-949E-1F22-9C54-CC6B0568532F}"/>
              </a:ext>
            </a:extLst>
          </p:cNvPr>
          <p:cNvGraphicFramePr>
            <a:graphicFrameLocks noGrp="1"/>
          </p:cNvGraphicFramePr>
          <p:nvPr/>
        </p:nvGraphicFramePr>
        <p:xfrm>
          <a:off x="266527" y="3559552"/>
          <a:ext cx="5256584" cy="2661280"/>
        </p:xfrm>
        <a:graphic>
          <a:graphicData uri="http://schemas.openxmlformats.org/drawingml/2006/table">
            <a:tbl>
              <a:tblPr firstRow="1" bandRow="1">
                <a:tableStyleId>{85BE263C-DBD7-4A20-BB59-AAB30ACAA65A}</a:tableStyleId>
              </a:tblPr>
              <a:tblGrid>
                <a:gridCol w="2628292">
                  <a:extLst>
                    <a:ext uri="{9D8B030D-6E8A-4147-A177-3AD203B41FA5}">
                      <a16:colId xmlns:a16="http://schemas.microsoft.com/office/drawing/2014/main" val="2654004632"/>
                    </a:ext>
                  </a:extLst>
                </a:gridCol>
                <a:gridCol w="2628292">
                  <a:extLst>
                    <a:ext uri="{9D8B030D-6E8A-4147-A177-3AD203B41FA5}">
                      <a16:colId xmlns:a16="http://schemas.microsoft.com/office/drawing/2014/main" val="668615910"/>
                    </a:ext>
                  </a:extLst>
                </a:gridCol>
              </a:tblGrid>
              <a:tr h="425805">
                <a:tc>
                  <a:txBody>
                    <a:bodyPr/>
                    <a:lstStyle/>
                    <a:p>
                      <a:r>
                        <a:rPr lang="en-AU" noProof="0"/>
                        <a:t>Correlation</a:t>
                      </a:r>
                    </a:p>
                  </a:txBody>
                  <a:tcPr/>
                </a:tc>
                <a:tc>
                  <a:txBody>
                    <a:bodyPr/>
                    <a:lstStyle/>
                    <a:p>
                      <a:r>
                        <a:rPr lang="en-AU" noProof="0"/>
                        <a:t>Causation</a:t>
                      </a:r>
                    </a:p>
                  </a:txBody>
                  <a:tcPr/>
                </a:tc>
                <a:extLst>
                  <a:ext uri="{0D108BD9-81ED-4DB2-BD59-A6C34878D82A}">
                    <a16:rowId xmlns:a16="http://schemas.microsoft.com/office/drawing/2014/main" val="2746155961"/>
                  </a:ext>
                </a:extLst>
              </a:tr>
              <a:tr h="425805">
                <a:tc>
                  <a:txBody>
                    <a:bodyPr/>
                    <a:lstStyle/>
                    <a:p>
                      <a:r>
                        <a:rPr lang="en-AU" noProof="0"/>
                        <a:t>Relationship</a:t>
                      </a:r>
                    </a:p>
                  </a:txBody>
                  <a:tcPr/>
                </a:tc>
                <a:tc>
                  <a:txBody>
                    <a:bodyPr/>
                    <a:lstStyle/>
                    <a:p>
                      <a:r>
                        <a:rPr lang="en-AU" noProof="0"/>
                        <a:t>Influence</a:t>
                      </a:r>
                    </a:p>
                  </a:txBody>
                  <a:tcPr/>
                </a:tc>
                <a:extLst>
                  <a:ext uri="{0D108BD9-81ED-4DB2-BD59-A6C34878D82A}">
                    <a16:rowId xmlns:a16="http://schemas.microsoft.com/office/drawing/2014/main" val="358503669"/>
                  </a:ext>
                </a:extLst>
              </a:tr>
              <a:tr h="745158">
                <a:tc>
                  <a:txBody>
                    <a:bodyPr/>
                    <a:lstStyle/>
                    <a:p>
                      <a:r>
                        <a:rPr lang="en-AU" noProof="0"/>
                        <a:t>Interrelation between variables</a:t>
                      </a:r>
                    </a:p>
                  </a:txBody>
                  <a:tcPr/>
                </a:tc>
                <a:tc>
                  <a:txBody>
                    <a:bodyPr/>
                    <a:lstStyle/>
                    <a:p>
                      <a:r>
                        <a:rPr lang="en-AU" noProof="0"/>
                        <a:t>Cause and effect</a:t>
                      </a:r>
                    </a:p>
                  </a:txBody>
                  <a:tcPr/>
                </a:tc>
                <a:extLst>
                  <a:ext uri="{0D108BD9-81ED-4DB2-BD59-A6C34878D82A}">
                    <a16:rowId xmlns:a16="http://schemas.microsoft.com/office/drawing/2014/main" val="1955494763"/>
                  </a:ext>
                </a:extLst>
              </a:tr>
              <a:tr h="1064512">
                <a:tc>
                  <a:txBody>
                    <a:bodyPr/>
                    <a:lstStyle/>
                    <a:p>
                      <a:r>
                        <a:rPr lang="en-AU" noProof="0"/>
                        <a:t>Is symetric between two variables</a:t>
                      </a:r>
                    </a:p>
                  </a:txBody>
                  <a:tcPr/>
                </a:tc>
                <a:tc>
                  <a:txBody>
                    <a:bodyPr/>
                    <a:lstStyle/>
                    <a:p>
                      <a:r>
                        <a:rPr lang="en-AU" noProof="0" dirty="0"/>
                        <a:t>One way relationship </a:t>
                      </a:r>
                    </a:p>
                  </a:txBody>
                  <a:tcPr/>
                </a:tc>
                <a:extLst>
                  <a:ext uri="{0D108BD9-81ED-4DB2-BD59-A6C34878D82A}">
                    <a16:rowId xmlns:a16="http://schemas.microsoft.com/office/drawing/2014/main" val="482293190"/>
                  </a:ext>
                </a:extLst>
              </a:tr>
            </a:tbl>
          </a:graphicData>
        </a:graphic>
      </p:graphicFrame>
    </p:spTree>
    <p:extLst>
      <p:ext uri="{BB962C8B-B14F-4D97-AF65-F5344CB8AC3E}">
        <p14:creationId xmlns:p14="http://schemas.microsoft.com/office/powerpoint/2010/main" val="3875867888"/>
      </p:ext>
    </p:extLst>
  </p:cSld>
  <p:clrMapOvr>
    <a:masterClrMapping/>
  </p:clrMapOvr>
  <p:transition spd="slow">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D72210-C259-5578-2E28-9355712F48E8}"/>
              </a:ext>
            </a:extLst>
          </p:cNvPr>
          <p:cNvSpPr>
            <a:spLocks noGrp="1"/>
          </p:cNvSpPr>
          <p:nvPr>
            <p:ph type="title"/>
          </p:nvPr>
        </p:nvSpPr>
        <p:spPr/>
        <p:txBody>
          <a:bodyPr/>
          <a:lstStyle/>
          <a:p>
            <a:pPr>
              <a:lnSpc>
                <a:spcPct val="90000"/>
              </a:lnSpc>
            </a:pPr>
            <a:r>
              <a:rPr lang="en-US" sz="3100" dirty="0"/>
              <a:t>How to detect Causation</a:t>
            </a:r>
          </a:p>
        </p:txBody>
      </p:sp>
      <p:sp>
        <p:nvSpPr>
          <p:cNvPr id="5" name="Espace réservé du numéro de diapositive 4">
            <a:extLst>
              <a:ext uri="{FF2B5EF4-FFF2-40B4-BE49-F238E27FC236}">
                <a16:creationId xmlns:a16="http://schemas.microsoft.com/office/drawing/2014/main" id="{8D36ED42-615C-2205-5983-28A3E377FF06}"/>
              </a:ext>
            </a:extLst>
          </p:cNvPr>
          <p:cNvSpPr>
            <a:spLocks noGrp="1"/>
          </p:cNvSpPr>
          <p:nvPr>
            <p:ph type="sldNum" sz="quarter" idx="4"/>
          </p:nvPr>
        </p:nvSpPr>
        <p:spPr/>
        <p:txBody>
          <a:bodyPr/>
          <a:lstStyle/>
          <a:p>
            <a:fld id="{5EE7099E-8998-4851-915A-4F4831808297}" type="slidenum">
              <a:rPr lang="nl-NL" smtClean="0"/>
              <a:pPr/>
              <a:t>101</a:t>
            </a:fld>
            <a:endParaRPr lang="nl-NL"/>
          </a:p>
        </p:txBody>
      </p:sp>
      <p:sp>
        <p:nvSpPr>
          <p:cNvPr id="4" name="ZoneTexte 5">
            <a:extLst>
              <a:ext uri="{FF2B5EF4-FFF2-40B4-BE49-F238E27FC236}">
                <a16:creationId xmlns:a16="http://schemas.microsoft.com/office/drawing/2014/main" id="{844F8030-4E87-B914-ACB3-77B6C49AE83F}"/>
              </a:ext>
            </a:extLst>
          </p:cNvPr>
          <p:cNvSpPr txBox="1"/>
          <p:nvPr/>
        </p:nvSpPr>
        <p:spPr>
          <a:xfrm>
            <a:off x="404662" y="1412776"/>
            <a:ext cx="10663065" cy="4032448"/>
          </a:xfrm>
          <a:prstGeom prst="rect">
            <a:avLst/>
          </a:prstGeom>
          <a:noFill/>
        </p:spPr>
        <p:txBody>
          <a:bodyPr wrap="square" lIns="108000" tIns="108000" rIns="108000" bIns="108000" rtlCol="0">
            <a:noAutofit/>
          </a:bodyPr>
          <a:lstStyle/>
          <a:p>
            <a:pPr>
              <a:lnSpc>
                <a:spcPct val="90000"/>
              </a:lnSpc>
              <a:spcBef>
                <a:spcPts val="600"/>
              </a:spcBef>
              <a:spcAft>
                <a:spcPts val="600"/>
              </a:spcAft>
              <a:buClr>
                <a:schemeClr val="bg2"/>
              </a:buClr>
            </a:pPr>
            <a:r>
              <a:rPr lang="en-US" sz="1500" dirty="0">
                <a:solidFill>
                  <a:schemeClr val="bg2"/>
                </a:solidFill>
              </a:rPr>
              <a:t>In order to prove causation, we need a randomized experiment.</a:t>
            </a:r>
          </a:p>
          <a:p>
            <a:pPr>
              <a:lnSpc>
                <a:spcPct val="90000"/>
              </a:lnSpc>
              <a:spcBef>
                <a:spcPts val="600"/>
              </a:spcBef>
              <a:spcAft>
                <a:spcPts val="600"/>
              </a:spcAft>
              <a:buClr>
                <a:schemeClr val="bg2"/>
              </a:buClr>
            </a:pPr>
            <a:r>
              <a:rPr lang="en-US" sz="1500" dirty="0">
                <a:solidFill>
                  <a:schemeClr val="bg2"/>
                </a:solidFill>
              </a:rPr>
              <a:t>So, an experiment needs to have three types of variables: controlled, independent, and dependent:</a:t>
            </a:r>
          </a:p>
          <a:p>
            <a:pPr marL="180975" indent="-180975">
              <a:lnSpc>
                <a:spcPct val="90000"/>
              </a:lnSpc>
              <a:spcBef>
                <a:spcPts val="600"/>
              </a:spcBef>
              <a:spcAft>
                <a:spcPts val="600"/>
              </a:spcAft>
              <a:buClr>
                <a:schemeClr val="bg2"/>
              </a:buClr>
              <a:buFont typeface="Arial" panose="020B0604020202020204" pitchFamily="34" charset="0"/>
              <a:buChar char="•"/>
            </a:pPr>
            <a:r>
              <a:rPr lang="en-US" sz="1500" dirty="0">
                <a:solidFill>
                  <a:schemeClr val="bg2"/>
                </a:solidFill>
              </a:rPr>
              <a:t>A </a:t>
            </a:r>
            <a:r>
              <a:rPr lang="en-US" sz="1500" b="1" dirty="0">
                <a:solidFill>
                  <a:schemeClr val="bg2"/>
                </a:solidFill>
              </a:rPr>
              <a:t>controlled</a:t>
            </a:r>
            <a:r>
              <a:rPr lang="en-US" sz="1500" dirty="0">
                <a:solidFill>
                  <a:schemeClr val="bg2"/>
                </a:solidFill>
              </a:rPr>
              <a:t> variable is kept constant, so other variables that change in relation to each other can be measured in a static environment.</a:t>
            </a:r>
          </a:p>
          <a:p>
            <a:pPr marL="180975" indent="-180975">
              <a:lnSpc>
                <a:spcPct val="90000"/>
              </a:lnSpc>
              <a:spcBef>
                <a:spcPts val="600"/>
              </a:spcBef>
              <a:spcAft>
                <a:spcPts val="600"/>
              </a:spcAft>
              <a:buClr>
                <a:schemeClr val="bg2"/>
              </a:buClr>
              <a:buFont typeface="Arial" panose="020B0604020202020204" pitchFamily="34" charset="0"/>
              <a:buChar char="•"/>
            </a:pPr>
            <a:r>
              <a:rPr lang="en-US" sz="1500" dirty="0">
                <a:solidFill>
                  <a:schemeClr val="bg2"/>
                </a:solidFill>
              </a:rPr>
              <a:t>An experiment’s </a:t>
            </a:r>
            <a:r>
              <a:rPr lang="en-US" sz="1500" b="1" dirty="0">
                <a:solidFill>
                  <a:schemeClr val="bg2"/>
                </a:solidFill>
              </a:rPr>
              <a:t>independent</a:t>
            </a:r>
            <a:r>
              <a:rPr lang="en-US" sz="1500" dirty="0">
                <a:solidFill>
                  <a:schemeClr val="bg2"/>
                </a:solidFill>
              </a:rPr>
              <a:t> variable is the only one that can be changed.</a:t>
            </a:r>
          </a:p>
          <a:p>
            <a:pPr marL="180975" indent="-180975">
              <a:lnSpc>
                <a:spcPct val="90000"/>
              </a:lnSpc>
              <a:spcBef>
                <a:spcPts val="600"/>
              </a:spcBef>
              <a:spcAft>
                <a:spcPts val="600"/>
              </a:spcAft>
              <a:buClr>
                <a:schemeClr val="bg2"/>
              </a:buClr>
              <a:buFont typeface="Arial" panose="020B0604020202020204" pitchFamily="34" charset="0"/>
              <a:buChar char="•"/>
            </a:pPr>
            <a:r>
              <a:rPr lang="en-US" sz="1500" b="1" dirty="0">
                <a:solidFill>
                  <a:schemeClr val="bg2"/>
                </a:solidFill>
              </a:rPr>
              <a:t>Dependent</a:t>
            </a:r>
            <a:r>
              <a:rPr lang="en-US" sz="1500" dirty="0">
                <a:solidFill>
                  <a:schemeClr val="bg2"/>
                </a:solidFill>
              </a:rPr>
              <a:t> variables are the results that are observed when changes are made to independent variables.</a:t>
            </a:r>
          </a:p>
          <a:p>
            <a:pPr marL="180975" indent="-180975">
              <a:lnSpc>
                <a:spcPct val="90000"/>
              </a:lnSpc>
              <a:spcBef>
                <a:spcPts val="600"/>
              </a:spcBef>
              <a:spcAft>
                <a:spcPts val="600"/>
              </a:spcAft>
              <a:buClr>
                <a:schemeClr val="bg2"/>
              </a:buClr>
              <a:buFont typeface="Arial" panose="020B0604020202020204" pitchFamily="34" charset="0"/>
              <a:buChar char="•"/>
            </a:pPr>
            <a:r>
              <a:rPr lang="en-US" sz="1500" b="1" dirty="0">
                <a:solidFill>
                  <a:schemeClr val="bg2"/>
                </a:solidFill>
              </a:rPr>
              <a:t>Good predictions are based on correlation</a:t>
            </a:r>
          </a:p>
          <a:p>
            <a:pPr>
              <a:lnSpc>
                <a:spcPct val="90000"/>
              </a:lnSpc>
              <a:spcBef>
                <a:spcPts val="600"/>
              </a:spcBef>
              <a:spcAft>
                <a:spcPts val="600"/>
              </a:spcAft>
              <a:buClr>
                <a:schemeClr val="bg2"/>
              </a:buClr>
            </a:pPr>
            <a:r>
              <a:rPr lang="en-US" sz="1500" dirty="0">
                <a:solidFill>
                  <a:schemeClr val="bg2"/>
                </a:solidFill>
              </a:rPr>
              <a:t>We don’t make better predictions by developing a better casual understanding. Instead, we need to know the precise limits of the techniques we use to make predictions and what each method can do for us.</a:t>
            </a:r>
          </a:p>
          <a:p>
            <a:endParaRPr lang="en-US" dirty="0">
              <a:solidFill>
                <a:schemeClr val="bg2"/>
              </a:solidFill>
            </a:endParaRPr>
          </a:p>
        </p:txBody>
      </p:sp>
    </p:spTree>
    <p:extLst>
      <p:ext uri="{BB962C8B-B14F-4D97-AF65-F5344CB8AC3E}">
        <p14:creationId xmlns:p14="http://schemas.microsoft.com/office/powerpoint/2010/main" val="2945589744"/>
      </p:ext>
    </p:extLst>
  </p:cSld>
  <p:clrMapOvr>
    <a:masterClrMapping/>
  </p:clrMapOvr>
  <p:transition spd="slow">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6E4BB5-5758-97E7-2A4D-E69EA7F23949}"/>
              </a:ext>
            </a:extLst>
          </p:cNvPr>
          <p:cNvSpPr>
            <a:spLocks noGrp="1"/>
          </p:cNvSpPr>
          <p:nvPr>
            <p:ph type="title"/>
          </p:nvPr>
        </p:nvSpPr>
        <p:spPr/>
        <p:txBody>
          <a:bodyPr/>
          <a:lstStyle/>
          <a:p>
            <a:r>
              <a:rPr lang="fr-FR" b="1" dirty="0" err="1"/>
              <a:t>Bivariate</a:t>
            </a:r>
            <a:r>
              <a:rPr lang="fr-FR" b="1" dirty="0"/>
              <a:t> </a:t>
            </a:r>
            <a:r>
              <a:rPr lang="fr-FR" b="1" dirty="0" err="1"/>
              <a:t>Analysis</a:t>
            </a:r>
            <a:endParaRPr lang="fr-FR" b="1" dirty="0"/>
          </a:p>
        </p:txBody>
      </p:sp>
      <p:sp>
        <p:nvSpPr>
          <p:cNvPr id="3" name="Espace réservé du texte vertical 2">
            <a:extLst>
              <a:ext uri="{FF2B5EF4-FFF2-40B4-BE49-F238E27FC236}">
                <a16:creationId xmlns:a16="http://schemas.microsoft.com/office/drawing/2014/main" id="{CCDA8533-514B-83F2-DDBC-6C2058E55EE7}"/>
              </a:ext>
            </a:extLst>
          </p:cNvPr>
          <p:cNvSpPr>
            <a:spLocks noGrp="1"/>
          </p:cNvSpPr>
          <p:nvPr>
            <p:ph type="body" orient="vert" idx="1"/>
          </p:nvPr>
        </p:nvSpPr>
        <p:spPr>
          <a:xfrm>
            <a:off x="404662" y="1252836"/>
            <a:ext cx="11472909" cy="4795836"/>
          </a:xfrm>
        </p:spPr>
        <p:txBody>
          <a:bodyPr>
            <a:normAutofit/>
          </a:bodyPr>
          <a:lstStyle/>
          <a:p>
            <a:pPr marL="0" indent="0">
              <a:buNone/>
            </a:pPr>
            <a:r>
              <a:rPr lang="en-US" sz="2400" dirty="0"/>
              <a:t>The term bivariate analysis refers to the analysis of two variables.</a:t>
            </a:r>
          </a:p>
          <a:p>
            <a:pPr marL="0" indent="0">
              <a:buNone/>
            </a:pPr>
            <a:r>
              <a:rPr lang="en-US" sz="2400" dirty="0"/>
              <a:t>The purpose of bivariate analysis is to understand the relationship between two variables.</a:t>
            </a:r>
          </a:p>
          <a:p>
            <a:pPr marL="0" indent="0">
              <a:buNone/>
            </a:pPr>
            <a:r>
              <a:rPr lang="en-US" sz="2400" dirty="0"/>
              <a:t>There are three common ways to perform bivariate analysis:</a:t>
            </a:r>
          </a:p>
          <a:p>
            <a:pPr lvl="1"/>
            <a:r>
              <a:rPr lang="en-US" sz="2200" dirty="0"/>
              <a:t>Scatterplots</a:t>
            </a:r>
          </a:p>
          <a:p>
            <a:pPr lvl="1"/>
            <a:r>
              <a:rPr lang="en-US" sz="2200" dirty="0"/>
              <a:t>Correlation Coefficients</a:t>
            </a:r>
          </a:p>
          <a:p>
            <a:pPr lvl="1"/>
            <a:r>
              <a:rPr lang="en-US" sz="2200" dirty="0"/>
              <a:t>Simple Linear Regression</a:t>
            </a:r>
          </a:p>
          <a:p>
            <a:pPr marL="0" indent="0">
              <a:buNone/>
            </a:pPr>
            <a:endParaRPr lang="en-US" sz="2400" dirty="0"/>
          </a:p>
          <a:p>
            <a:pPr marL="0" indent="0">
              <a:buNone/>
            </a:pPr>
            <a:endParaRPr lang="en-US" sz="2400" dirty="0"/>
          </a:p>
        </p:txBody>
      </p:sp>
      <p:sp>
        <p:nvSpPr>
          <p:cNvPr id="5" name="Espace réservé du numéro de diapositive 4">
            <a:extLst>
              <a:ext uri="{FF2B5EF4-FFF2-40B4-BE49-F238E27FC236}">
                <a16:creationId xmlns:a16="http://schemas.microsoft.com/office/drawing/2014/main" id="{A31041A3-C8CC-8590-FBA7-9433BF8C6EC9}"/>
              </a:ext>
            </a:extLst>
          </p:cNvPr>
          <p:cNvSpPr>
            <a:spLocks noGrp="1"/>
          </p:cNvSpPr>
          <p:nvPr>
            <p:ph type="sldNum" sz="quarter" idx="4"/>
          </p:nvPr>
        </p:nvSpPr>
        <p:spPr/>
        <p:txBody>
          <a:bodyPr/>
          <a:lstStyle/>
          <a:p>
            <a:fld id="{5EE7099E-8998-4851-915A-4F4831808297}" type="slidenum">
              <a:rPr lang="nl-NL" smtClean="0"/>
              <a:pPr/>
              <a:t>102</a:t>
            </a:fld>
            <a:endParaRPr lang="nl-NL"/>
          </a:p>
        </p:txBody>
      </p:sp>
    </p:spTree>
    <p:extLst>
      <p:ext uri="{BB962C8B-B14F-4D97-AF65-F5344CB8AC3E}">
        <p14:creationId xmlns:p14="http://schemas.microsoft.com/office/powerpoint/2010/main" val="2308064164"/>
      </p:ext>
    </p:extLst>
  </p:cSld>
  <p:clrMapOvr>
    <a:masterClrMapping/>
  </p:clrMapOvr>
  <p:transition spd="slow">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6E4BB5-5758-97E7-2A4D-E69EA7F23949}"/>
              </a:ext>
            </a:extLst>
          </p:cNvPr>
          <p:cNvSpPr>
            <a:spLocks noGrp="1"/>
          </p:cNvSpPr>
          <p:nvPr>
            <p:ph type="title"/>
          </p:nvPr>
        </p:nvSpPr>
        <p:spPr/>
        <p:txBody>
          <a:bodyPr/>
          <a:lstStyle/>
          <a:p>
            <a:r>
              <a:rPr lang="fr-FR" b="1" dirty="0" err="1"/>
              <a:t>Bivariate</a:t>
            </a:r>
            <a:r>
              <a:rPr lang="fr-FR" b="1" dirty="0"/>
              <a:t> </a:t>
            </a:r>
            <a:r>
              <a:rPr lang="fr-FR" b="1" dirty="0" err="1"/>
              <a:t>Analysis</a:t>
            </a:r>
            <a:endParaRPr lang="fr-FR" b="1" dirty="0"/>
          </a:p>
        </p:txBody>
      </p:sp>
      <p:sp>
        <p:nvSpPr>
          <p:cNvPr id="3" name="Espace réservé du texte vertical 2">
            <a:extLst>
              <a:ext uri="{FF2B5EF4-FFF2-40B4-BE49-F238E27FC236}">
                <a16:creationId xmlns:a16="http://schemas.microsoft.com/office/drawing/2014/main" id="{CCDA8533-514B-83F2-DDBC-6C2058E55EE7}"/>
              </a:ext>
            </a:extLst>
          </p:cNvPr>
          <p:cNvSpPr>
            <a:spLocks noGrp="1"/>
          </p:cNvSpPr>
          <p:nvPr>
            <p:ph type="body" orient="vert" idx="1"/>
          </p:nvPr>
        </p:nvSpPr>
        <p:spPr>
          <a:xfrm>
            <a:off x="404662" y="1252836"/>
            <a:ext cx="11472909" cy="4795836"/>
          </a:xfrm>
        </p:spPr>
        <p:txBody>
          <a:bodyPr>
            <a:normAutofit/>
          </a:bodyPr>
          <a:lstStyle/>
          <a:p>
            <a:pPr marL="0" indent="0">
              <a:buNone/>
            </a:pPr>
            <a:r>
              <a:rPr lang="en-US" sz="2400" dirty="0"/>
              <a:t>We will use the following dataset to illustrate how to perform each of these types of bivariate analysis in Excel.</a:t>
            </a:r>
          </a:p>
          <a:p>
            <a:pPr marL="457200" indent="-457200">
              <a:buFont typeface="+mj-lt"/>
              <a:buAutoNum type="alphaUcPeriod"/>
            </a:pPr>
            <a:r>
              <a:rPr lang="en-US" sz="2400" dirty="0"/>
              <a:t>Hours spent studying </a:t>
            </a:r>
          </a:p>
          <a:p>
            <a:pPr marL="457200" indent="-457200">
              <a:buAutoNum type="alphaUcPeriod"/>
            </a:pPr>
            <a:r>
              <a:rPr lang="en-US" sz="2400" dirty="0"/>
              <a:t>Exam score received for 20 different students</a:t>
            </a:r>
          </a:p>
          <a:p>
            <a:pPr marL="0" indent="0">
              <a:buNone/>
            </a:pPr>
            <a:endParaRPr lang="en-US" sz="2400" dirty="0"/>
          </a:p>
          <a:p>
            <a:pPr marL="0" indent="0">
              <a:buNone/>
            </a:pPr>
            <a:endParaRPr lang="en-US" sz="2400" dirty="0"/>
          </a:p>
        </p:txBody>
      </p:sp>
      <p:sp>
        <p:nvSpPr>
          <p:cNvPr id="5" name="Espace réservé du numéro de diapositive 4">
            <a:extLst>
              <a:ext uri="{FF2B5EF4-FFF2-40B4-BE49-F238E27FC236}">
                <a16:creationId xmlns:a16="http://schemas.microsoft.com/office/drawing/2014/main" id="{A31041A3-C8CC-8590-FBA7-9433BF8C6EC9}"/>
              </a:ext>
            </a:extLst>
          </p:cNvPr>
          <p:cNvSpPr>
            <a:spLocks noGrp="1"/>
          </p:cNvSpPr>
          <p:nvPr>
            <p:ph type="sldNum" sz="quarter" idx="4"/>
          </p:nvPr>
        </p:nvSpPr>
        <p:spPr/>
        <p:txBody>
          <a:bodyPr/>
          <a:lstStyle/>
          <a:p>
            <a:fld id="{5EE7099E-8998-4851-915A-4F4831808297}" type="slidenum">
              <a:rPr lang="nl-NL" smtClean="0"/>
              <a:pPr/>
              <a:t>103</a:t>
            </a:fld>
            <a:endParaRPr lang="nl-NL"/>
          </a:p>
        </p:txBody>
      </p:sp>
      <p:pic>
        <p:nvPicPr>
          <p:cNvPr id="6" name="Picture 5" descr="Graphical user interface, application, table, Excel&#10;&#10;Description automatically generated">
            <a:extLst>
              <a:ext uri="{FF2B5EF4-FFF2-40B4-BE49-F238E27FC236}">
                <a16:creationId xmlns:a16="http://schemas.microsoft.com/office/drawing/2014/main" id="{BAB951DD-EA7F-CABE-4795-3DE69EADD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9295" y="2060848"/>
            <a:ext cx="4317742" cy="4149080"/>
          </a:xfrm>
          <a:prstGeom prst="rect">
            <a:avLst/>
          </a:prstGeom>
        </p:spPr>
      </p:pic>
    </p:spTree>
    <p:extLst>
      <p:ext uri="{BB962C8B-B14F-4D97-AF65-F5344CB8AC3E}">
        <p14:creationId xmlns:p14="http://schemas.microsoft.com/office/powerpoint/2010/main" val="2730232250"/>
      </p:ext>
    </p:extLst>
  </p:cSld>
  <p:clrMapOvr>
    <a:masterClrMapping/>
  </p:clrMapOvr>
  <p:transition spd="slow">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6E4BB5-5758-97E7-2A4D-E69EA7F23949}"/>
              </a:ext>
            </a:extLst>
          </p:cNvPr>
          <p:cNvSpPr>
            <a:spLocks noGrp="1"/>
          </p:cNvSpPr>
          <p:nvPr>
            <p:ph type="title"/>
          </p:nvPr>
        </p:nvSpPr>
        <p:spPr>
          <a:xfrm>
            <a:off x="404662" y="404664"/>
            <a:ext cx="11389024" cy="432048"/>
          </a:xfrm>
        </p:spPr>
        <p:txBody>
          <a:bodyPr anchor="ctr">
            <a:normAutofit/>
          </a:bodyPr>
          <a:lstStyle/>
          <a:p>
            <a:pPr>
              <a:lnSpc>
                <a:spcPct val="90000"/>
              </a:lnSpc>
            </a:pPr>
            <a:r>
              <a:rPr lang="fr-FR" sz="3100" b="1" err="1"/>
              <a:t>Bivariate</a:t>
            </a:r>
            <a:r>
              <a:rPr lang="fr-FR" sz="3100" b="1"/>
              <a:t> </a:t>
            </a:r>
            <a:r>
              <a:rPr lang="fr-FR" sz="3100" b="1" err="1"/>
              <a:t>Analysis</a:t>
            </a:r>
            <a:endParaRPr lang="fr-FR" sz="3100" b="1"/>
          </a:p>
        </p:txBody>
      </p:sp>
      <p:sp>
        <p:nvSpPr>
          <p:cNvPr id="3" name="Espace réservé du texte vertical 2">
            <a:extLst>
              <a:ext uri="{FF2B5EF4-FFF2-40B4-BE49-F238E27FC236}">
                <a16:creationId xmlns:a16="http://schemas.microsoft.com/office/drawing/2014/main" id="{CCDA8533-514B-83F2-DDBC-6C2058E55EE7}"/>
              </a:ext>
            </a:extLst>
          </p:cNvPr>
          <p:cNvSpPr>
            <a:spLocks noGrp="1"/>
          </p:cNvSpPr>
          <p:nvPr>
            <p:ph type="body" orient="vert" idx="1"/>
          </p:nvPr>
        </p:nvSpPr>
        <p:spPr>
          <a:xfrm>
            <a:off x="404662" y="1252836"/>
            <a:ext cx="11167121" cy="4795836"/>
          </a:xfrm>
        </p:spPr>
        <p:txBody>
          <a:bodyPr>
            <a:normAutofit/>
          </a:bodyPr>
          <a:lstStyle/>
          <a:p>
            <a:pPr marL="0" indent="0">
              <a:buNone/>
            </a:pPr>
            <a:r>
              <a:rPr lang="en-US" sz="2000" b="1" dirty="0"/>
              <a:t>Scatterplots</a:t>
            </a:r>
            <a:endParaRPr lang="en-US" b="1" dirty="0"/>
          </a:p>
          <a:p>
            <a:pPr marL="0" indent="0">
              <a:buNone/>
            </a:pPr>
            <a:r>
              <a:rPr lang="en-US" dirty="0"/>
              <a:t>To create a scatterplot of hours vs. score, we can highlight cells </a:t>
            </a:r>
            <a:r>
              <a:rPr lang="en-US" b="1" dirty="0"/>
              <a:t>A2:B21</a:t>
            </a:r>
            <a:r>
              <a:rPr lang="en-US" dirty="0"/>
              <a:t>, then click the </a:t>
            </a:r>
            <a:r>
              <a:rPr lang="en-US" b="1" dirty="0"/>
              <a:t>Insert</a:t>
            </a:r>
            <a:r>
              <a:rPr lang="en-US" dirty="0"/>
              <a:t> tab along the top ribbon, then click </a:t>
            </a:r>
            <a:r>
              <a:rPr lang="en-US" b="1" dirty="0"/>
              <a:t>Insert Scatter Chart</a:t>
            </a:r>
            <a:r>
              <a:rPr lang="en-US" dirty="0"/>
              <a:t> within the </a:t>
            </a:r>
            <a:r>
              <a:rPr lang="en-US" b="1" dirty="0"/>
              <a:t>Charts</a:t>
            </a:r>
            <a:r>
              <a:rPr lang="en-US" dirty="0"/>
              <a:t> group:</a:t>
            </a:r>
          </a:p>
          <a:p>
            <a:pPr marL="0" indent="0">
              <a:buNone/>
            </a:pPr>
            <a:endParaRPr lang="en-US" dirty="0"/>
          </a:p>
          <a:p>
            <a:pPr marL="0" indent="0">
              <a:buNone/>
            </a:pPr>
            <a:endParaRPr lang="en-US" dirty="0"/>
          </a:p>
        </p:txBody>
      </p:sp>
      <p:pic>
        <p:nvPicPr>
          <p:cNvPr id="7" name="Picture 6" descr="Chart, scatter chart&#10;&#10;Description automatically generated">
            <a:extLst>
              <a:ext uri="{FF2B5EF4-FFF2-40B4-BE49-F238E27FC236}">
                <a16:creationId xmlns:a16="http://schemas.microsoft.com/office/drawing/2014/main" id="{77BF87D5-91E7-4371-60AA-D8CC06B3E8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903" y="2357918"/>
            <a:ext cx="5592763" cy="4054753"/>
          </a:xfrm>
          <a:prstGeom prst="rect">
            <a:avLst/>
          </a:prstGeom>
          <a:noFill/>
        </p:spPr>
      </p:pic>
      <p:sp>
        <p:nvSpPr>
          <p:cNvPr id="5" name="Espace réservé du numéro de diapositive 4">
            <a:extLst>
              <a:ext uri="{FF2B5EF4-FFF2-40B4-BE49-F238E27FC236}">
                <a16:creationId xmlns:a16="http://schemas.microsoft.com/office/drawing/2014/main" id="{A31041A3-C8CC-8590-FBA7-9433BF8C6EC9}"/>
              </a:ext>
            </a:extLst>
          </p:cNvPr>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104</a:t>
            </a:fld>
            <a:endParaRPr lang="nl-NL"/>
          </a:p>
        </p:txBody>
      </p:sp>
    </p:spTree>
    <p:extLst>
      <p:ext uri="{BB962C8B-B14F-4D97-AF65-F5344CB8AC3E}">
        <p14:creationId xmlns:p14="http://schemas.microsoft.com/office/powerpoint/2010/main" val="3170530905"/>
      </p:ext>
    </p:extLst>
  </p:cSld>
  <p:clrMapOvr>
    <a:masterClrMapping/>
  </p:clrMapOvr>
  <p:transition spd="slow">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6E4BB5-5758-97E7-2A4D-E69EA7F23949}"/>
              </a:ext>
            </a:extLst>
          </p:cNvPr>
          <p:cNvSpPr>
            <a:spLocks noGrp="1"/>
          </p:cNvSpPr>
          <p:nvPr>
            <p:ph type="title"/>
          </p:nvPr>
        </p:nvSpPr>
        <p:spPr>
          <a:xfrm>
            <a:off x="404662" y="404664"/>
            <a:ext cx="11389024" cy="432048"/>
          </a:xfrm>
        </p:spPr>
        <p:txBody>
          <a:bodyPr anchor="ctr">
            <a:normAutofit/>
          </a:bodyPr>
          <a:lstStyle/>
          <a:p>
            <a:pPr>
              <a:lnSpc>
                <a:spcPct val="90000"/>
              </a:lnSpc>
            </a:pPr>
            <a:r>
              <a:rPr lang="fr-FR" sz="3100" b="1" err="1"/>
              <a:t>Bivariate</a:t>
            </a:r>
            <a:r>
              <a:rPr lang="fr-FR" sz="3100" b="1"/>
              <a:t> </a:t>
            </a:r>
            <a:r>
              <a:rPr lang="fr-FR" sz="3100" b="1" err="1"/>
              <a:t>Analysis</a:t>
            </a:r>
            <a:endParaRPr lang="fr-FR" sz="3100" b="1"/>
          </a:p>
        </p:txBody>
      </p:sp>
      <p:sp>
        <p:nvSpPr>
          <p:cNvPr id="3" name="Espace réservé du texte vertical 2">
            <a:extLst>
              <a:ext uri="{FF2B5EF4-FFF2-40B4-BE49-F238E27FC236}">
                <a16:creationId xmlns:a16="http://schemas.microsoft.com/office/drawing/2014/main" id="{CCDA8533-514B-83F2-DDBC-6C2058E55EE7}"/>
              </a:ext>
            </a:extLst>
          </p:cNvPr>
          <p:cNvSpPr>
            <a:spLocks noGrp="1"/>
          </p:cNvSpPr>
          <p:nvPr>
            <p:ph type="body" orient="vert" idx="1"/>
          </p:nvPr>
        </p:nvSpPr>
        <p:spPr>
          <a:xfrm>
            <a:off x="404662" y="1252836"/>
            <a:ext cx="5593347" cy="4795836"/>
          </a:xfrm>
        </p:spPr>
        <p:txBody>
          <a:bodyPr>
            <a:normAutofit/>
          </a:bodyPr>
          <a:lstStyle/>
          <a:p>
            <a:pPr marL="0" indent="0">
              <a:buNone/>
            </a:pPr>
            <a:r>
              <a:rPr lang="en-US" sz="2000" b="1" dirty="0"/>
              <a:t>Scatterplots</a:t>
            </a:r>
            <a:endParaRPr lang="en-US" b="1" dirty="0"/>
          </a:p>
          <a:p>
            <a:pPr marL="0" indent="0">
              <a:buNone/>
            </a:pPr>
            <a:r>
              <a:rPr lang="en-US" dirty="0"/>
              <a:t>We can also modify the y-axis limits to gain a better view of the data points.</a:t>
            </a:r>
          </a:p>
          <a:p>
            <a:pPr marL="0" indent="0">
              <a:buNone/>
            </a:pPr>
            <a:r>
              <a:rPr lang="en-US" dirty="0"/>
              <a:t>To do so, double click the y-axis. In the Format Axis panel that appears on the right side of the screen, click Axis Options and then change the Minimum and Maximum bounds to 60 and 100, respectively.</a:t>
            </a:r>
          </a:p>
          <a:p>
            <a:pPr marL="0" indent="0">
              <a:buNone/>
            </a:pPr>
            <a:r>
              <a:rPr lang="en-US" dirty="0"/>
              <a:t>The y-axis will automatically update.</a:t>
            </a:r>
          </a:p>
          <a:p>
            <a:pPr marL="0" indent="0">
              <a:buNone/>
            </a:pPr>
            <a:r>
              <a:rPr lang="en-US" dirty="0"/>
              <a:t>The x-axis shows the hours studied and the y-axis shows the exam score received.</a:t>
            </a:r>
          </a:p>
          <a:p>
            <a:pPr marL="0" indent="0">
              <a:buNone/>
            </a:pPr>
            <a:r>
              <a:rPr lang="en-US" b="1" dirty="0"/>
              <a:t>From the plot we can see that there is a positive relationship between the two variables. As hours studied increases, exam score tends to increase as well.</a:t>
            </a:r>
          </a:p>
          <a:p>
            <a:pPr marL="0" indent="0">
              <a:buNone/>
            </a:pPr>
            <a:endParaRPr lang="en-US" dirty="0"/>
          </a:p>
        </p:txBody>
      </p:sp>
      <p:pic>
        <p:nvPicPr>
          <p:cNvPr id="7" name="Picture 6" descr="Chart, scatter chart&#10;&#10;Description automatically generated">
            <a:extLst>
              <a:ext uri="{FF2B5EF4-FFF2-40B4-BE49-F238E27FC236}">
                <a16:creationId xmlns:a16="http://schemas.microsoft.com/office/drawing/2014/main" id="{B6F86335-4BF2-5955-98B8-0CC6D8765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0775" y="1574143"/>
            <a:ext cx="5592763" cy="4152626"/>
          </a:xfrm>
          <a:prstGeom prst="rect">
            <a:avLst/>
          </a:prstGeom>
          <a:noFill/>
        </p:spPr>
      </p:pic>
      <p:sp>
        <p:nvSpPr>
          <p:cNvPr id="5" name="Espace réservé du numéro de diapositive 4">
            <a:extLst>
              <a:ext uri="{FF2B5EF4-FFF2-40B4-BE49-F238E27FC236}">
                <a16:creationId xmlns:a16="http://schemas.microsoft.com/office/drawing/2014/main" id="{A31041A3-C8CC-8590-FBA7-9433BF8C6EC9}"/>
              </a:ext>
            </a:extLst>
          </p:cNvPr>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105</a:t>
            </a:fld>
            <a:endParaRPr lang="nl-NL"/>
          </a:p>
        </p:txBody>
      </p:sp>
    </p:spTree>
    <p:extLst>
      <p:ext uri="{BB962C8B-B14F-4D97-AF65-F5344CB8AC3E}">
        <p14:creationId xmlns:p14="http://schemas.microsoft.com/office/powerpoint/2010/main" val="2205417588"/>
      </p:ext>
    </p:extLst>
  </p:cSld>
  <p:clrMapOvr>
    <a:masterClrMapping/>
  </p:clrMapOvr>
  <p:transition spd="slow">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6E4BB5-5758-97E7-2A4D-E69EA7F23949}"/>
              </a:ext>
            </a:extLst>
          </p:cNvPr>
          <p:cNvSpPr>
            <a:spLocks noGrp="1"/>
          </p:cNvSpPr>
          <p:nvPr>
            <p:ph type="title"/>
          </p:nvPr>
        </p:nvSpPr>
        <p:spPr>
          <a:xfrm>
            <a:off x="404662" y="404664"/>
            <a:ext cx="11389024" cy="432048"/>
          </a:xfrm>
        </p:spPr>
        <p:txBody>
          <a:bodyPr anchor="ctr">
            <a:normAutofit/>
          </a:bodyPr>
          <a:lstStyle/>
          <a:p>
            <a:pPr>
              <a:lnSpc>
                <a:spcPct val="90000"/>
              </a:lnSpc>
            </a:pPr>
            <a:r>
              <a:rPr lang="fr-FR" sz="3100" b="1" err="1"/>
              <a:t>Bivariate</a:t>
            </a:r>
            <a:r>
              <a:rPr lang="fr-FR" sz="3100" b="1"/>
              <a:t> </a:t>
            </a:r>
            <a:r>
              <a:rPr lang="fr-FR" sz="3100" b="1" err="1"/>
              <a:t>Analysis</a:t>
            </a:r>
            <a:endParaRPr lang="fr-FR" sz="3100" b="1"/>
          </a:p>
        </p:txBody>
      </p:sp>
      <p:sp>
        <p:nvSpPr>
          <p:cNvPr id="3" name="Espace réservé du texte vertical 2">
            <a:extLst>
              <a:ext uri="{FF2B5EF4-FFF2-40B4-BE49-F238E27FC236}">
                <a16:creationId xmlns:a16="http://schemas.microsoft.com/office/drawing/2014/main" id="{CCDA8533-514B-83F2-DDBC-6C2058E55EE7}"/>
              </a:ext>
            </a:extLst>
          </p:cNvPr>
          <p:cNvSpPr>
            <a:spLocks noGrp="1"/>
          </p:cNvSpPr>
          <p:nvPr>
            <p:ph type="body" orient="vert" idx="1"/>
          </p:nvPr>
        </p:nvSpPr>
        <p:spPr>
          <a:xfrm>
            <a:off x="404662" y="1252836"/>
            <a:ext cx="11239129" cy="4795836"/>
          </a:xfrm>
        </p:spPr>
        <p:txBody>
          <a:bodyPr>
            <a:normAutofit/>
          </a:bodyPr>
          <a:lstStyle/>
          <a:p>
            <a:pPr marL="0" indent="0">
              <a:buNone/>
            </a:pPr>
            <a:r>
              <a:rPr lang="en-US" sz="2000" b="1" dirty="0"/>
              <a:t>Correlation Coefficients </a:t>
            </a:r>
            <a:r>
              <a:rPr lang="fr-FR" sz="2000" b="1" dirty="0">
                <a:effectLst/>
              </a:rPr>
              <a:t>– Part 1</a:t>
            </a:r>
            <a:endParaRPr lang="en-US" sz="2000" b="1" dirty="0"/>
          </a:p>
          <a:p>
            <a:pPr marL="0" indent="0">
              <a:buNone/>
            </a:pPr>
            <a:r>
              <a:rPr lang="en-US" dirty="0"/>
              <a:t>Correlation coefficient formulas are used to find how strong a relationship is between data. The formulas return a value between -1 and 1, where:</a:t>
            </a:r>
          </a:p>
          <a:p>
            <a:r>
              <a:rPr lang="en-US" dirty="0"/>
              <a:t>1 indicates a strong positive relationship.</a:t>
            </a:r>
          </a:p>
          <a:p>
            <a:r>
              <a:rPr lang="en-US" dirty="0"/>
              <a:t>-1 indicates a strong negative relationship.</a:t>
            </a:r>
          </a:p>
          <a:p>
            <a:r>
              <a:rPr lang="en-US" dirty="0"/>
              <a:t>Zero indicates no relationship at all.</a:t>
            </a:r>
          </a:p>
          <a:p>
            <a:endParaRPr lang="en-US" dirty="0"/>
          </a:p>
          <a:p>
            <a:endParaRPr lang="en-US" dirty="0"/>
          </a:p>
          <a:p>
            <a:pPr marL="0" indent="0">
              <a:buNone/>
            </a:pPr>
            <a:endParaRPr lang="en-US" dirty="0"/>
          </a:p>
          <a:p>
            <a:pPr marL="0" indent="0">
              <a:buNone/>
            </a:pPr>
            <a:r>
              <a:rPr lang="en-US" dirty="0"/>
              <a:t>A Pearson Correlation Coefficient is a way to quantify the linear relationship between two variables:</a:t>
            </a:r>
          </a:p>
          <a:p>
            <a:endParaRPr lang="en-US" dirty="0"/>
          </a:p>
          <a:p>
            <a:pPr marL="0" indent="0">
              <a:buNone/>
            </a:pPr>
            <a:endParaRPr lang="en-US" dirty="0"/>
          </a:p>
        </p:txBody>
      </p:sp>
      <p:sp>
        <p:nvSpPr>
          <p:cNvPr id="5" name="Espace réservé du numéro de diapositive 4">
            <a:extLst>
              <a:ext uri="{FF2B5EF4-FFF2-40B4-BE49-F238E27FC236}">
                <a16:creationId xmlns:a16="http://schemas.microsoft.com/office/drawing/2014/main" id="{A31041A3-C8CC-8590-FBA7-9433BF8C6EC9}"/>
              </a:ext>
            </a:extLst>
          </p:cNvPr>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106</a:t>
            </a:fld>
            <a:endParaRPr lang="nl-NL"/>
          </a:p>
        </p:txBody>
      </p:sp>
      <p:pic>
        <p:nvPicPr>
          <p:cNvPr id="6" name="Picture 5" descr="Chart&#10;&#10;Description automatically generated with low confidence">
            <a:extLst>
              <a:ext uri="{FF2B5EF4-FFF2-40B4-BE49-F238E27FC236}">
                <a16:creationId xmlns:a16="http://schemas.microsoft.com/office/drawing/2014/main" id="{9F9A0C09-04DB-6E64-36DA-28FAD178E1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7974" y="2204864"/>
            <a:ext cx="5457825" cy="2000250"/>
          </a:xfrm>
          <a:prstGeom prst="rect">
            <a:avLst/>
          </a:prstGeom>
        </p:spPr>
      </p:pic>
      <p:pic>
        <p:nvPicPr>
          <p:cNvPr id="9" name="Picture 8">
            <a:extLst>
              <a:ext uri="{FF2B5EF4-FFF2-40B4-BE49-F238E27FC236}">
                <a16:creationId xmlns:a16="http://schemas.microsoft.com/office/drawing/2014/main" id="{74A57C37-10B6-DBD2-B311-C1BB83436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032" y="5191526"/>
            <a:ext cx="6434286" cy="892618"/>
          </a:xfrm>
          <a:prstGeom prst="rect">
            <a:avLst/>
          </a:prstGeom>
        </p:spPr>
      </p:pic>
    </p:spTree>
    <p:extLst>
      <p:ext uri="{BB962C8B-B14F-4D97-AF65-F5344CB8AC3E}">
        <p14:creationId xmlns:p14="http://schemas.microsoft.com/office/powerpoint/2010/main" val="534699021"/>
      </p:ext>
    </p:extLst>
  </p:cSld>
  <p:clrMapOvr>
    <a:masterClrMapping/>
  </p:clrMapOvr>
  <p:transition spd="slow">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6E4BB5-5758-97E7-2A4D-E69EA7F23949}"/>
              </a:ext>
            </a:extLst>
          </p:cNvPr>
          <p:cNvSpPr>
            <a:spLocks noGrp="1"/>
          </p:cNvSpPr>
          <p:nvPr>
            <p:ph type="title"/>
          </p:nvPr>
        </p:nvSpPr>
        <p:spPr>
          <a:xfrm>
            <a:off x="404662" y="404664"/>
            <a:ext cx="11389024" cy="432048"/>
          </a:xfrm>
        </p:spPr>
        <p:txBody>
          <a:bodyPr anchor="ctr">
            <a:normAutofit/>
          </a:bodyPr>
          <a:lstStyle/>
          <a:p>
            <a:pPr>
              <a:lnSpc>
                <a:spcPct val="90000"/>
              </a:lnSpc>
            </a:pPr>
            <a:r>
              <a:rPr lang="fr-FR" sz="3100" b="1" err="1"/>
              <a:t>Bivariate</a:t>
            </a:r>
            <a:r>
              <a:rPr lang="fr-FR" sz="3100" b="1"/>
              <a:t> </a:t>
            </a:r>
            <a:r>
              <a:rPr lang="fr-FR" sz="3100" b="1" err="1"/>
              <a:t>Analysis</a:t>
            </a:r>
            <a:endParaRPr lang="fr-FR" sz="3100" b="1"/>
          </a:p>
        </p:txBody>
      </p:sp>
      <p:sp>
        <p:nvSpPr>
          <p:cNvPr id="3" name="Espace réservé du texte vertical 2">
            <a:extLst>
              <a:ext uri="{FF2B5EF4-FFF2-40B4-BE49-F238E27FC236}">
                <a16:creationId xmlns:a16="http://schemas.microsoft.com/office/drawing/2014/main" id="{CCDA8533-514B-83F2-DDBC-6C2058E55EE7}"/>
              </a:ext>
            </a:extLst>
          </p:cNvPr>
          <p:cNvSpPr>
            <a:spLocks noGrp="1"/>
          </p:cNvSpPr>
          <p:nvPr>
            <p:ph type="body" orient="vert" idx="1"/>
          </p:nvPr>
        </p:nvSpPr>
        <p:spPr>
          <a:xfrm>
            <a:off x="404662" y="1252836"/>
            <a:ext cx="5694513" cy="4795836"/>
          </a:xfrm>
        </p:spPr>
        <p:txBody>
          <a:bodyPr>
            <a:normAutofit/>
          </a:bodyPr>
          <a:lstStyle/>
          <a:p>
            <a:pPr marL="0" indent="0">
              <a:buNone/>
            </a:pPr>
            <a:r>
              <a:rPr lang="en-US" sz="2000" b="1" dirty="0"/>
              <a:t>Correlation Coefficients</a:t>
            </a:r>
            <a:r>
              <a:rPr lang="fr-FR" sz="2000" b="1" dirty="0">
                <a:effectLst/>
              </a:rPr>
              <a:t>– Part 2</a:t>
            </a:r>
            <a:endParaRPr lang="en-US" sz="2000" b="1" dirty="0"/>
          </a:p>
          <a:p>
            <a:pPr marL="0" indent="0">
              <a:buNone/>
            </a:pPr>
            <a:endParaRPr lang="en-US" sz="2000" b="1" dirty="0"/>
          </a:p>
          <a:p>
            <a:pPr marL="0" indent="0">
              <a:buNone/>
            </a:pPr>
            <a:r>
              <a:rPr lang="en-US" dirty="0"/>
              <a:t>We can use the following formula in Excel to calculate the correlation coefficient between hours studied and exam score:</a:t>
            </a:r>
          </a:p>
          <a:p>
            <a:pPr marL="0" indent="0">
              <a:buNone/>
            </a:pPr>
            <a:endParaRPr lang="en-US" dirty="0"/>
          </a:p>
          <a:p>
            <a:pPr marL="0" indent="0">
              <a:buNone/>
            </a:pPr>
            <a:endParaRPr lang="en-US" dirty="0"/>
          </a:p>
          <a:p>
            <a:pPr marL="0" indent="0">
              <a:buNone/>
            </a:pPr>
            <a:r>
              <a:rPr lang="en-US" dirty="0"/>
              <a:t>The correlation coefficient turns out to be </a:t>
            </a:r>
            <a:r>
              <a:rPr lang="en-US" b="1" dirty="0"/>
              <a:t>0.891</a:t>
            </a:r>
            <a:r>
              <a:rPr lang="en-US" dirty="0"/>
              <a:t>.</a:t>
            </a:r>
          </a:p>
          <a:p>
            <a:pPr marL="0" indent="0">
              <a:buNone/>
            </a:pPr>
            <a:endParaRPr lang="en-US" dirty="0"/>
          </a:p>
          <a:p>
            <a:pPr marL="0" indent="0">
              <a:buNone/>
            </a:pPr>
            <a:r>
              <a:rPr lang="en-US" dirty="0"/>
              <a:t>This value is close to 1, which indicates a strong positive correlation between hours studied and exam score received.</a:t>
            </a:r>
          </a:p>
          <a:p>
            <a:pPr marL="0" indent="0">
              <a:buNone/>
            </a:pPr>
            <a:endParaRPr lang="en-US" dirty="0"/>
          </a:p>
        </p:txBody>
      </p:sp>
      <p:sp>
        <p:nvSpPr>
          <p:cNvPr id="5" name="Espace réservé du numéro de diapositive 4">
            <a:extLst>
              <a:ext uri="{FF2B5EF4-FFF2-40B4-BE49-F238E27FC236}">
                <a16:creationId xmlns:a16="http://schemas.microsoft.com/office/drawing/2014/main" id="{A31041A3-C8CC-8590-FBA7-9433BF8C6EC9}"/>
              </a:ext>
            </a:extLst>
          </p:cNvPr>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107</a:t>
            </a:fld>
            <a:endParaRPr lang="nl-NL"/>
          </a:p>
        </p:txBody>
      </p:sp>
      <p:sp>
        <p:nvSpPr>
          <p:cNvPr id="4" name="Rectangle 1">
            <a:extLst>
              <a:ext uri="{FF2B5EF4-FFF2-40B4-BE49-F238E27FC236}">
                <a16:creationId xmlns:a16="http://schemas.microsoft.com/office/drawing/2014/main" id="{96E35F9A-E03C-B02C-1297-9F0609E14441}"/>
              </a:ext>
            </a:extLst>
          </p:cNvPr>
          <p:cNvSpPr>
            <a:spLocks noChangeArrowheads="1"/>
          </p:cNvSpPr>
          <p:nvPr/>
        </p:nvSpPr>
        <p:spPr bwMode="auto">
          <a:xfrm>
            <a:off x="404662" y="2924944"/>
            <a:ext cx="2210743" cy="276999"/>
          </a:xfrm>
          <a:prstGeom prst="rect">
            <a:avLst/>
          </a:prstGeom>
          <a:solidFill>
            <a:srgbClr val="ECECE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chemeClr val="tx1"/>
                </a:solidFill>
                <a:effectLst/>
                <a:latin typeface="Arial Unicode MS"/>
              </a:rPr>
              <a:t>=CORREL(</a:t>
            </a:r>
            <a:r>
              <a:rPr kumimoji="0" lang="fr-FR" altLang="fr-FR" sz="1200" b="1" i="0" u="none" strike="noStrike" cap="none" normalizeH="0" baseline="0" dirty="0">
                <a:ln>
                  <a:noFill/>
                </a:ln>
                <a:solidFill>
                  <a:srgbClr val="3366FF"/>
                </a:solidFill>
                <a:effectLst/>
                <a:latin typeface="Arial Unicode MS"/>
              </a:rPr>
              <a:t>A2:A21</a:t>
            </a:r>
            <a:r>
              <a:rPr kumimoji="0" lang="fr-FR" altLang="fr-FR" sz="1200" b="1" i="0" u="none" strike="noStrike" cap="none" normalizeH="0" baseline="0" dirty="0">
                <a:ln>
                  <a:noFill/>
                </a:ln>
                <a:solidFill>
                  <a:schemeClr val="tx1"/>
                </a:solidFill>
                <a:effectLst/>
                <a:latin typeface="Arial Unicode MS"/>
              </a:rPr>
              <a:t>, </a:t>
            </a:r>
            <a:r>
              <a:rPr kumimoji="0" lang="fr-FR" altLang="fr-FR" sz="1200" b="1" i="0" u="none" strike="noStrike" cap="none" normalizeH="0" baseline="0" dirty="0">
                <a:ln>
                  <a:noFill/>
                </a:ln>
                <a:solidFill>
                  <a:srgbClr val="FF0000"/>
                </a:solidFill>
                <a:effectLst/>
                <a:latin typeface="Arial Unicode MS"/>
              </a:rPr>
              <a:t>B2:B21</a:t>
            </a:r>
            <a:r>
              <a:rPr kumimoji="0" lang="fr-FR" altLang="fr-FR" sz="1200" b="1" i="0" u="none" strike="noStrike" cap="none" normalizeH="0" baseline="0" dirty="0">
                <a:ln>
                  <a:noFill/>
                </a:ln>
                <a:solidFill>
                  <a:schemeClr val="tx1"/>
                </a:solidFill>
                <a:effectLst/>
                <a:latin typeface="Arial Unicode MS"/>
              </a:rPr>
              <a:t>)</a:t>
            </a: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8" name="Picture 7" descr="Graphical user interface, application, table, Excel&#10;&#10;Description automatically generated">
            <a:extLst>
              <a:ext uri="{FF2B5EF4-FFF2-40B4-BE49-F238E27FC236}">
                <a16:creationId xmlns:a16="http://schemas.microsoft.com/office/drawing/2014/main" id="{3DD7E3D0-6F2A-1E7D-77BB-03C2836D7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1645" y="742392"/>
            <a:ext cx="5502173" cy="5373216"/>
          </a:xfrm>
          <a:prstGeom prst="rect">
            <a:avLst/>
          </a:prstGeom>
        </p:spPr>
      </p:pic>
    </p:spTree>
    <p:extLst>
      <p:ext uri="{BB962C8B-B14F-4D97-AF65-F5344CB8AC3E}">
        <p14:creationId xmlns:p14="http://schemas.microsoft.com/office/powerpoint/2010/main" val="2509652308"/>
      </p:ext>
    </p:extLst>
  </p:cSld>
  <p:clrMapOvr>
    <a:masterClrMapping/>
  </p:clrMapOvr>
  <p:transition spd="slow">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vertical 2">
            <a:extLst>
              <a:ext uri="{FF2B5EF4-FFF2-40B4-BE49-F238E27FC236}">
                <a16:creationId xmlns:a16="http://schemas.microsoft.com/office/drawing/2014/main" id="{CABB2B5A-0B35-5AA3-863E-152A971AE673}"/>
              </a:ext>
            </a:extLst>
          </p:cNvPr>
          <p:cNvSpPr>
            <a:spLocks noGrp="1"/>
          </p:cNvSpPr>
          <p:nvPr>
            <p:ph type="body" orient="vert" idx="1"/>
          </p:nvPr>
        </p:nvSpPr>
        <p:spPr>
          <a:xfrm>
            <a:off x="404662" y="1252836"/>
            <a:ext cx="11389024" cy="4795836"/>
          </a:xfrm>
        </p:spPr>
        <p:txBody>
          <a:bodyPr>
            <a:normAutofit lnSpcReduction="10000"/>
          </a:bodyPr>
          <a:lstStyle/>
          <a:p>
            <a:r>
              <a:rPr lang="en-US" sz="1800" b="1" dirty="0"/>
              <a:t>Simple Linear Regression </a:t>
            </a:r>
            <a:r>
              <a:rPr lang="fr-FR" sz="1800" b="1" dirty="0">
                <a:effectLst/>
              </a:rPr>
              <a:t>– Part 1</a:t>
            </a:r>
            <a:endParaRPr lang="en-US" sz="1800" b="1" dirty="0"/>
          </a:p>
          <a:p>
            <a:pPr marL="0" indent="0">
              <a:buNone/>
            </a:pPr>
            <a:r>
              <a:rPr lang="en-US" dirty="0"/>
              <a:t>A simple </a:t>
            </a:r>
            <a:r>
              <a:rPr lang="en-US" b="1" dirty="0"/>
              <a:t>linear regression </a:t>
            </a:r>
            <a:r>
              <a:rPr lang="en-US" dirty="0"/>
              <a:t>is a linear equation describing the relationship between an </a:t>
            </a:r>
            <a:r>
              <a:rPr lang="en-US" b="1" dirty="0"/>
              <a:t>explanatory variable X</a:t>
            </a:r>
            <a:r>
              <a:rPr lang="en-US" dirty="0"/>
              <a:t> and an </a:t>
            </a:r>
            <a:r>
              <a:rPr lang="en-US" b="1" dirty="0"/>
              <a:t>outcome variable Y</a:t>
            </a:r>
            <a:r>
              <a:rPr lang="en-US" dirty="0"/>
              <a:t>, specifically with the assumption that the explanatory variable influences the outcome variable, and not vice-versa.</a:t>
            </a:r>
          </a:p>
          <a:p>
            <a:r>
              <a:rPr lang="en-US" dirty="0"/>
              <a:t>The mathematical equation for the general linear model using population parameters is: </a:t>
            </a:r>
          </a:p>
          <a:p>
            <a:pPr marL="0" indent="0" algn="ctr">
              <a:buNone/>
            </a:pPr>
            <a:r>
              <a:rPr lang="fr-FR" b="1" dirty="0"/>
              <a:t>Y = </a:t>
            </a:r>
            <a:r>
              <a:rPr lang="el-GR" b="1" dirty="0"/>
              <a:t>β0 + β1</a:t>
            </a:r>
            <a:r>
              <a:rPr lang="fr-FR" b="1" dirty="0"/>
              <a:t>X + </a:t>
            </a:r>
            <a:r>
              <a:rPr lang="el-GR" b="1" dirty="0"/>
              <a:t>ε </a:t>
            </a:r>
            <a:endParaRPr lang="fr-FR" b="1" dirty="0"/>
          </a:p>
          <a:p>
            <a:r>
              <a:rPr lang="en-US" dirty="0"/>
              <a:t>Where</a:t>
            </a:r>
            <a:r>
              <a:rPr lang="fr-FR" dirty="0"/>
              <a:t> : </a:t>
            </a:r>
          </a:p>
          <a:p>
            <a:pPr lvl="1"/>
            <a:r>
              <a:rPr lang="en-US" b="1" dirty="0"/>
              <a:t>Y</a:t>
            </a:r>
            <a:r>
              <a:rPr lang="en-US" dirty="0"/>
              <a:t> and </a:t>
            </a:r>
            <a:r>
              <a:rPr lang="en-US" b="1" dirty="0"/>
              <a:t>X</a:t>
            </a:r>
            <a:r>
              <a:rPr lang="en-US" dirty="0"/>
              <a:t> represent the scores for individual on the criterion and predictor variable, respectively. </a:t>
            </a:r>
          </a:p>
          <a:p>
            <a:pPr lvl="1"/>
            <a:r>
              <a:rPr lang="en-US" dirty="0"/>
              <a:t>The parameters </a:t>
            </a:r>
            <a:r>
              <a:rPr lang="en-US" b="1" dirty="0"/>
              <a:t>β0</a:t>
            </a:r>
            <a:r>
              <a:rPr lang="en-US" dirty="0"/>
              <a:t> and </a:t>
            </a:r>
            <a:r>
              <a:rPr lang="en-US" b="1" dirty="0"/>
              <a:t>β1</a:t>
            </a:r>
            <a:r>
              <a:rPr lang="en-US" dirty="0"/>
              <a:t> are constants describing the functional relationship in the population.</a:t>
            </a:r>
          </a:p>
          <a:p>
            <a:pPr lvl="1"/>
            <a:r>
              <a:rPr lang="en-US" dirty="0"/>
              <a:t> The value of</a:t>
            </a:r>
            <a:r>
              <a:rPr lang="en-US" b="1" dirty="0"/>
              <a:t> β1 </a:t>
            </a:r>
            <a:r>
              <a:rPr lang="en-US" dirty="0"/>
              <a:t>identifies the change along the </a:t>
            </a:r>
            <a:r>
              <a:rPr lang="en-US" b="1" dirty="0"/>
              <a:t>Y</a:t>
            </a:r>
            <a:r>
              <a:rPr lang="en-US" dirty="0"/>
              <a:t> scale expected for every unit changed in fixed values of </a:t>
            </a:r>
            <a:r>
              <a:rPr lang="en-US" b="1" dirty="0"/>
              <a:t>X</a:t>
            </a:r>
            <a:r>
              <a:rPr lang="en-US" dirty="0"/>
              <a:t> (represents the slope or degree of steepness).</a:t>
            </a:r>
          </a:p>
          <a:p>
            <a:pPr lvl="1"/>
            <a:r>
              <a:rPr lang="en-US" dirty="0"/>
              <a:t> The values of </a:t>
            </a:r>
            <a:r>
              <a:rPr lang="en-US" b="1" dirty="0"/>
              <a:t>β0</a:t>
            </a:r>
            <a:r>
              <a:rPr lang="en-US" dirty="0"/>
              <a:t> identifies an adjustment constant due to scale differences in measuring </a:t>
            </a:r>
            <a:r>
              <a:rPr lang="en-US" b="1" dirty="0"/>
              <a:t>X</a:t>
            </a:r>
            <a:r>
              <a:rPr lang="en-US" dirty="0"/>
              <a:t> and </a:t>
            </a:r>
            <a:r>
              <a:rPr lang="en-US" b="1" dirty="0"/>
              <a:t>Y</a:t>
            </a:r>
            <a:r>
              <a:rPr lang="en-US" dirty="0"/>
              <a:t> (the intercept or the place on the </a:t>
            </a:r>
            <a:r>
              <a:rPr lang="en-US" b="1" dirty="0"/>
              <a:t>Y</a:t>
            </a:r>
            <a:r>
              <a:rPr lang="en-US" dirty="0"/>
              <a:t> axis through which the straight-line passes. It is the value of </a:t>
            </a:r>
            <a:r>
              <a:rPr lang="en-US" b="1" dirty="0"/>
              <a:t>Y</a:t>
            </a:r>
            <a:r>
              <a:rPr lang="en-US" dirty="0"/>
              <a:t> when </a:t>
            </a:r>
            <a:r>
              <a:rPr lang="en-US" b="1" dirty="0"/>
              <a:t>X </a:t>
            </a:r>
            <a:r>
              <a:rPr lang="en-US" dirty="0"/>
              <a:t>= 0). </a:t>
            </a:r>
          </a:p>
          <a:p>
            <a:pPr lvl="1"/>
            <a:r>
              <a:rPr lang="en-US" dirty="0"/>
              <a:t> </a:t>
            </a:r>
            <a:r>
              <a:rPr lang="en-US" b="1" dirty="0"/>
              <a:t>ε</a:t>
            </a:r>
            <a:r>
              <a:rPr lang="en-US" dirty="0"/>
              <a:t> represents an error component for each individual. The portion of </a:t>
            </a:r>
            <a:r>
              <a:rPr lang="en-US" b="1" dirty="0"/>
              <a:t>Y</a:t>
            </a:r>
            <a:r>
              <a:rPr lang="en-US" dirty="0"/>
              <a:t> score that cannot be accounted for by its systematic relationship with values of </a:t>
            </a:r>
            <a:r>
              <a:rPr lang="en-US" b="1" dirty="0"/>
              <a:t>X</a:t>
            </a:r>
            <a:endParaRPr lang="en-US" b="1" noProof="0" dirty="0">
              <a:solidFill>
                <a:schemeClr val="bg2"/>
              </a:solidFill>
            </a:endParaRPr>
          </a:p>
          <a:p>
            <a:pPr marL="0" indent="0">
              <a:buNone/>
            </a:pPr>
            <a:endParaRPr lang="fr-FR" dirty="0"/>
          </a:p>
          <a:p>
            <a:pPr marL="0" indent="0">
              <a:buNone/>
            </a:pPr>
            <a:endParaRPr lang="fr-FR" dirty="0"/>
          </a:p>
        </p:txBody>
      </p:sp>
      <p:sp>
        <p:nvSpPr>
          <p:cNvPr id="5" name="Espace réservé du numéro de diapositive 4">
            <a:extLst>
              <a:ext uri="{FF2B5EF4-FFF2-40B4-BE49-F238E27FC236}">
                <a16:creationId xmlns:a16="http://schemas.microsoft.com/office/drawing/2014/main" id="{45285476-A051-A1BE-B1E0-E22ECDD972E4}"/>
              </a:ext>
            </a:extLst>
          </p:cNvPr>
          <p:cNvSpPr>
            <a:spLocks noGrp="1"/>
          </p:cNvSpPr>
          <p:nvPr>
            <p:ph type="sldNum" sz="quarter" idx="4"/>
          </p:nvPr>
        </p:nvSpPr>
        <p:spPr/>
        <p:txBody>
          <a:bodyPr/>
          <a:lstStyle/>
          <a:p>
            <a:fld id="{5EE7099E-8998-4851-915A-4F4831808297}" type="slidenum">
              <a:rPr lang="nl-NL" smtClean="0"/>
              <a:pPr/>
              <a:t>108</a:t>
            </a:fld>
            <a:endParaRPr lang="nl-NL"/>
          </a:p>
        </p:txBody>
      </p:sp>
      <p:sp>
        <p:nvSpPr>
          <p:cNvPr id="6" name="Espace réservé du texte vertical 2">
            <a:extLst>
              <a:ext uri="{FF2B5EF4-FFF2-40B4-BE49-F238E27FC236}">
                <a16:creationId xmlns:a16="http://schemas.microsoft.com/office/drawing/2014/main" id="{EAC31D46-69EF-E05D-02AE-09E941D1E4CE}"/>
              </a:ext>
            </a:extLst>
          </p:cNvPr>
          <p:cNvSpPr txBox="1">
            <a:spLocks/>
          </p:cNvSpPr>
          <p:nvPr/>
        </p:nvSpPr>
        <p:spPr>
          <a:xfrm>
            <a:off x="5762412" y="1124744"/>
            <a:ext cx="5593347" cy="4795836"/>
          </a:xfrm>
          <a:prstGeom prst="rect">
            <a:avLst/>
          </a:prstGeom>
        </p:spPr>
        <p:txBody>
          <a:bodyPr vert="horz" lIns="0" tIns="0" rIns="0" bIns="0" rtlCol="0">
            <a:normAutofit/>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Font typeface="Arial" panose="020B0604020202020204" pitchFamily="34" charset="0"/>
              <a:buNone/>
            </a:pPr>
            <a:endParaRPr lang="fr-FR" dirty="0"/>
          </a:p>
          <a:p>
            <a:pPr marL="0" indent="0">
              <a:buFont typeface="Arial" panose="020B0604020202020204" pitchFamily="34" charset="0"/>
              <a:buNone/>
            </a:pPr>
            <a:endParaRPr lang="fr-FR" dirty="0"/>
          </a:p>
        </p:txBody>
      </p:sp>
      <p:sp>
        <p:nvSpPr>
          <p:cNvPr id="10" name="Titre 1">
            <a:extLst>
              <a:ext uri="{FF2B5EF4-FFF2-40B4-BE49-F238E27FC236}">
                <a16:creationId xmlns:a16="http://schemas.microsoft.com/office/drawing/2014/main" id="{D331185A-EA7A-19AA-00A3-D0D923138B46}"/>
              </a:ext>
            </a:extLst>
          </p:cNvPr>
          <p:cNvSpPr>
            <a:spLocks noGrp="1"/>
          </p:cNvSpPr>
          <p:nvPr>
            <p:ph type="title"/>
          </p:nvPr>
        </p:nvSpPr>
        <p:spPr>
          <a:xfrm>
            <a:off x="404662" y="404664"/>
            <a:ext cx="11389024" cy="432048"/>
          </a:xfrm>
        </p:spPr>
        <p:txBody>
          <a:bodyPr anchor="ctr">
            <a:normAutofit/>
          </a:bodyPr>
          <a:lstStyle/>
          <a:p>
            <a:pPr>
              <a:lnSpc>
                <a:spcPct val="90000"/>
              </a:lnSpc>
            </a:pPr>
            <a:r>
              <a:rPr lang="en-US" sz="3100" b="1" dirty="0"/>
              <a:t>Bivariate Analysis</a:t>
            </a:r>
          </a:p>
        </p:txBody>
      </p:sp>
    </p:spTree>
    <p:extLst>
      <p:ext uri="{BB962C8B-B14F-4D97-AF65-F5344CB8AC3E}">
        <p14:creationId xmlns:p14="http://schemas.microsoft.com/office/powerpoint/2010/main" val="782871495"/>
      </p:ext>
    </p:extLst>
  </p:cSld>
  <p:clrMapOvr>
    <a:masterClrMapping/>
  </p:clrMapOvr>
  <p:transition spd="slow">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FDD0F7E9-D7DB-A17C-CDE1-485133AF2092}"/>
              </a:ext>
            </a:extLst>
          </p:cNvPr>
          <p:cNvPicPr>
            <a:picLocks noChangeAspect="1"/>
          </p:cNvPicPr>
          <p:nvPr/>
        </p:nvPicPr>
        <p:blipFill>
          <a:blip r:embed="rId2"/>
          <a:stretch>
            <a:fillRect/>
          </a:stretch>
        </p:blipFill>
        <p:spPr>
          <a:xfrm>
            <a:off x="770583" y="2372413"/>
            <a:ext cx="3848100" cy="3289300"/>
          </a:xfrm>
          <a:prstGeom prst="rect">
            <a:avLst/>
          </a:prstGeom>
        </p:spPr>
      </p:pic>
      <p:pic>
        <p:nvPicPr>
          <p:cNvPr id="8" name="Image 7">
            <a:extLst>
              <a:ext uri="{FF2B5EF4-FFF2-40B4-BE49-F238E27FC236}">
                <a16:creationId xmlns:a16="http://schemas.microsoft.com/office/drawing/2014/main" id="{D7411F72-1424-E16C-6106-CE5BB5FEE38A}"/>
              </a:ext>
            </a:extLst>
          </p:cNvPr>
          <p:cNvPicPr>
            <a:picLocks noChangeAspect="1"/>
          </p:cNvPicPr>
          <p:nvPr/>
        </p:nvPicPr>
        <p:blipFill>
          <a:blip r:embed="rId3"/>
          <a:stretch>
            <a:fillRect/>
          </a:stretch>
        </p:blipFill>
        <p:spPr>
          <a:xfrm>
            <a:off x="6675239" y="2575613"/>
            <a:ext cx="4749800" cy="2882900"/>
          </a:xfrm>
          <a:prstGeom prst="rect">
            <a:avLst/>
          </a:prstGeom>
        </p:spPr>
      </p:pic>
      <p:sp>
        <p:nvSpPr>
          <p:cNvPr id="5" name="Espace réservé du numéro de diapositive 4">
            <a:extLst>
              <a:ext uri="{FF2B5EF4-FFF2-40B4-BE49-F238E27FC236}">
                <a16:creationId xmlns:a16="http://schemas.microsoft.com/office/drawing/2014/main" id="{C13E16AE-85EC-71E2-5435-69DE0B005005}"/>
              </a:ext>
            </a:extLst>
          </p:cNvPr>
          <p:cNvSpPr>
            <a:spLocks noGrp="1"/>
          </p:cNvSpPr>
          <p:nvPr>
            <p:ph type="sldNum" sz="quarter" idx="4"/>
          </p:nvPr>
        </p:nvSpPr>
        <p:spPr/>
        <p:txBody>
          <a:bodyPr/>
          <a:lstStyle/>
          <a:p>
            <a:fld id="{5EE7099E-8998-4851-915A-4F4831808297}" type="slidenum">
              <a:rPr lang="nl-NL" smtClean="0"/>
              <a:pPr/>
              <a:t>109</a:t>
            </a:fld>
            <a:endParaRPr lang="nl-NL"/>
          </a:p>
        </p:txBody>
      </p:sp>
      <p:sp>
        <p:nvSpPr>
          <p:cNvPr id="7" name="ZoneTexte 6">
            <a:extLst>
              <a:ext uri="{FF2B5EF4-FFF2-40B4-BE49-F238E27FC236}">
                <a16:creationId xmlns:a16="http://schemas.microsoft.com/office/drawing/2014/main" id="{FA5E02CA-C321-BB8E-B7F0-C589C79D7095}"/>
              </a:ext>
            </a:extLst>
          </p:cNvPr>
          <p:cNvSpPr txBox="1"/>
          <p:nvPr/>
        </p:nvSpPr>
        <p:spPr>
          <a:xfrm>
            <a:off x="404662" y="1056966"/>
            <a:ext cx="11389024" cy="504056"/>
          </a:xfrm>
          <a:prstGeom prst="rect">
            <a:avLst/>
          </a:prstGeom>
          <a:noFill/>
        </p:spPr>
        <p:txBody>
          <a:bodyPr wrap="square" lIns="108000" tIns="108000" rIns="108000" bIns="108000" rtlCol="0">
            <a:noAutofit/>
          </a:bodyPr>
          <a:lstStyle/>
          <a:p>
            <a:r>
              <a:rPr lang="en-US" b="1" dirty="0">
                <a:solidFill>
                  <a:schemeClr val="bg2"/>
                </a:solidFill>
              </a:rPr>
              <a:t>Simple Linear Regression – Part 2</a:t>
            </a:r>
          </a:p>
          <a:p>
            <a:endParaRPr lang="en-US" b="1" dirty="0">
              <a:solidFill>
                <a:schemeClr val="bg2"/>
              </a:solidFill>
            </a:endParaRPr>
          </a:p>
          <a:p>
            <a:r>
              <a:rPr lang="en-US" sz="1600" dirty="0">
                <a:solidFill>
                  <a:schemeClr val="bg2"/>
                </a:solidFill>
              </a:rPr>
              <a:t>Linear regression is method to predict dependent variable Y based on values of independent variable X: it is used to predict continuous variables. </a:t>
            </a:r>
          </a:p>
        </p:txBody>
      </p:sp>
      <p:sp>
        <p:nvSpPr>
          <p:cNvPr id="3" name="Titre 1">
            <a:extLst>
              <a:ext uri="{FF2B5EF4-FFF2-40B4-BE49-F238E27FC236}">
                <a16:creationId xmlns:a16="http://schemas.microsoft.com/office/drawing/2014/main" id="{33313B58-01C8-4831-8A3B-DAB2A38C6348}"/>
              </a:ext>
            </a:extLst>
          </p:cNvPr>
          <p:cNvSpPr>
            <a:spLocks noGrp="1"/>
          </p:cNvSpPr>
          <p:nvPr>
            <p:ph type="title"/>
          </p:nvPr>
        </p:nvSpPr>
        <p:spPr>
          <a:xfrm>
            <a:off x="404662" y="404664"/>
            <a:ext cx="11389024" cy="432048"/>
          </a:xfrm>
        </p:spPr>
        <p:txBody>
          <a:bodyPr anchor="ctr">
            <a:normAutofit/>
          </a:bodyPr>
          <a:lstStyle/>
          <a:p>
            <a:pPr>
              <a:lnSpc>
                <a:spcPct val="90000"/>
              </a:lnSpc>
            </a:pPr>
            <a:r>
              <a:rPr lang="en-US" sz="3100" b="1" dirty="0"/>
              <a:t>Bivariate Analysis</a:t>
            </a:r>
          </a:p>
        </p:txBody>
      </p:sp>
    </p:spTree>
    <p:extLst>
      <p:ext uri="{BB962C8B-B14F-4D97-AF65-F5344CB8AC3E}">
        <p14:creationId xmlns:p14="http://schemas.microsoft.com/office/powerpoint/2010/main" val="1385264189"/>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Importing Data in Excel</a:t>
            </a:r>
          </a:p>
        </p:txBody>
      </p:sp>
      <p:sp>
        <p:nvSpPr>
          <p:cNvPr id="8" name="Tijdelijke aanduiding voor verticale tekst 7"/>
          <p:cNvSpPr>
            <a:spLocks noGrp="1"/>
          </p:cNvSpPr>
          <p:nvPr>
            <p:ph type="body" orient="vert" idx="1"/>
          </p:nvPr>
        </p:nvSpPr>
        <p:spPr>
          <a:xfrm>
            <a:off x="404662" y="1252836"/>
            <a:ext cx="3534273" cy="4795836"/>
          </a:xfrm>
        </p:spPr>
        <p:txBody>
          <a:bodyPr>
            <a:normAutofit/>
          </a:bodyPr>
          <a:lstStyle/>
          <a:p>
            <a:pPr lvl="3"/>
            <a:r>
              <a:rPr lang="nl-NL" dirty="0"/>
              <a:t>Importing CSV file – Part 3</a:t>
            </a:r>
          </a:p>
          <a:p>
            <a:pPr lvl="3"/>
            <a:endParaRPr lang="nl-NL" dirty="0"/>
          </a:p>
          <a:p>
            <a:pPr marL="457200" indent="-457200" fontAlgn="base">
              <a:buFont typeface="+mj-lt"/>
              <a:buAutoNum type="arabicPeriod" startAt="7"/>
            </a:pPr>
            <a:r>
              <a:rPr lang="en-US" dirty="0"/>
              <a:t>Click the </a:t>
            </a:r>
            <a:r>
              <a:rPr lang="en-US" b="1" u="sng" dirty="0"/>
              <a:t>Transform Data</a:t>
            </a:r>
            <a:r>
              <a:rPr lang="en-US" dirty="0"/>
              <a:t> button.</a:t>
            </a:r>
            <a:endParaRPr lang="en-US" b="1" u="sng" dirty="0"/>
          </a:p>
          <a:p>
            <a:pPr lvl="3"/>
            <a:endParaRPr lang="nl-NL" dirty="0"/>
          </a:p>
          <a:p>
            <a:pPr lvl="2"/>
            <a:endParaRPr lang="nl-NL" dirty="0"/>
          </a:p>
        </p:txBody>
      </p:sp>
      <p:pic>
        <p:nvPicPr>
          <p:cNvPr id="4" name="Picture 3">
            <a:extLst>
              <a:ext uri="{FF2B5EF4-FFF2-40B4-BE49-F238E27FC236}">
                <a16:creationId xmlns:a16="http://schemas.microsoft.com/office/drawing/2014/main" id="{51076593-F6B3-7D3F-25BC-4F5226FD3178}"/>
              </a:ext>
            </a:extLst>
          </p:cNvPr>
          <p:cNvPicPr>
            <a:picLocks noChangeAspect="1"/>
          </p:cNvPicPr>
          <p:nvPr/>
        </p:nvPicPr>
        <p:blipFill>
          <a:blip r:embed="rId2"/>
          <a:stretch>
            <a:fillRect/>
          </a:stretch>
        </p:blipFill>
        <p:spPr>
          <a:xfrm>
            <a:off x="4704928" y="1252538"/>
            <a:ext cx="6524948" cy="4795837"/>
          </a:xfrm>
          <a:prstGeom prst="rect">
            <a:avLst/>
          </a:prstGeom>
          <a:noFill/>
        </p:spPr>
      </p:pic>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11</a:t>
            </a:fld>
            <a:endParaRPr lang="nl-NL"/>
          </a:p>
        </p:txBody>
      </p:sp>
      <p:sp>
        <p:nvSpPr>
          <p:cNvPr id="5" name="Rectangle 4">
            <a:extLst>
              <a:ext uri="{FF2B5EF4-FFF2-40B4-BE49-F238E27FC236}">
                <a16:creationId xmlns:a16="http://schemas.microsoft.com/office/drawing/2014/main" id="{096AF6DD-82CA-1FDB-42F7-5291B38206E4}"/>
              </a:ext>
            </a:extLst>
          </p:cNvPr>
          <p:cNvSpPr/>
          <p:nvPr/>
        </p:nvSpPr>
        <p:spPr>
          <a:xfrm>
            <a:off x="9699575" y="5661247"/>
            <a:ext cx="864096" cy="38712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619699158"/>
      </p:ext>
    </p:extLst>
  </p:cSld>
  <p:clrMapOvr>
    <a:masterClrMapping/>
  </p:clrMapOvr>
  <p:transition spd="slow">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6E4BB5-5758-97E7-2A4D-E69EA7F23949}"/>
              </a:ext>
            </a:extLst>
          </p:cNvPr>
          <p:cNvSpPr>
            <a:spLocks noGrp="1"/>
          </p:cNvSpPr>
          <p:nvPr>
            <p:ph type="title"/>
          </p:nvPr>
        </p:nvSpPr>
        <p:spPr>
          <a:xfrm>
            <a:off x="404662" y="404664"/>
            <a:ext cx="11389024" cy="432048"/>
          </a:xfrm>
        </p:spPr>
        <p:txBody>
          <a:bodyPr anchor="ctr">
            <a:normAutofit/>
          </a:bodyPr>
          <a:lstStyle/>
          <a:p>
            <a:pPr>
              <a:lnSpc>
                <a:spcPct val="90000"/>
              </a:lnSpc>
            </a:pPr>
            <a:r>
              <a:rPr lang="fr-FR" sz="3100" b="1" dirty="0" err="1"/>
              <a:t>Bivariate</a:t>
            </a:r>
            <a:r>
              <a:rPr lang="fr-FR" sz="3100" b="1" dirty="0"/>
              <a:t> </a:t>
            </a:r>
            <a:r>
              <a:rPr lang="fr-FR" sz="3100" b="1" dirty="0" err="1"/>
              <a:t>Analysis</a:t>
            </a:r>
            <a:endParaRPr lang="fr-FR" sz="3100" b="1" dirty="0"/>
          </a:p>
        </p:txBody>
      </p:sp>
      <p:sp>
        <p:nvSpPr>
          <p:cNvPr id="3" name="Espace réservé du texte vertical 2">
            <a:extLst>
              <a:ext uri="{FF2B5EF4-FFF2-40B4-BE49-F238E27FC236}">
                <a16:creationId xmlns:a16="http://schemas.microsoft.com/office/drawing/2014/main" id="{CCDA8533-514B-83F2-DDBC-6C2058E55EE7}"/>
              </a:ext>
            </a:extLst>
          </p:cNvPr>
          <p:cNvSpPr>
            <a:spLocks noGrp="1"/>
          </p:cNvSpPr>
          <p:nvPr>
            <p:ph type="body" orient="vert" idx="1"/>
          </p:nvPr>
        </p:nvSpPr>
        <p:spPr>
          <a:xfrm>
            <a:off x="404662" y="1252836"/>
            <a:ext cx="5694513" cy="4795836"/>
          </a:xfrm>
        </p:spPr>
        <p:txBody>
          <a:bodyPr>
            <a:normAutofit/>
          </a:bodyPr>
          <a:lstStyle/>
          <a:p>
            <a:pPr marL="0" indent="0">
              <a:buNone/>
            </a:pPr>
            <a:r>
              <a:rPr lang="en-US" sz="2000" b="1" dirty="0"/>
              <a:t>Simple Linear Regression </a:t>
            </a:r>
            <a:r>
              <a:rPr lang="fr-FR" sz="2000" b="1" dirty="0">
                <a:effectLst/>
              </a:rPr>
              <a:t>– Part 2</a:t>
            </a:r>
            <a:endParaRPr lang="en-US" sz="2000" b="1" dirty="0"/>
          </a:p>
          <a:p>
            <a:pPr marL="0" indent="0">
              <a:buNone/>
            </a:pPr>
            <a:r>
              <a:rPr lang="en-US" dirty="0"/>
              <a:t>Simple linear regression is a statistical method we can use to quantify the relationship between two variables.</a:t>
            </a:r>
          </a:p>
          <a:p>
            <a:pPr marL="0" indent="0">
              <a:buNone/>
            </a:pPr>
            <a:r>
              <a:rPr lang="en-US" dirty="0"/>
              <a:t>To fit a simple linear regression model in Excel, click the </a:t>
            </a:r>
            <a:r>
              <a:rPr lang="en-US" b="1" dirty="0"/>
              <a:t>Data</a:t>
            </a:r>
            <a:r>
              <a:rPr lang="en-US" dirty="0"/>
              <a:t> tab along the top ribbon, then click the </a:t>
            </a:r>
            <a:r>
              <a:rPr lang="en-US" b="1" dirty="0"/>
              <a:t>Data Analysis </a:t>
            </a:r>
            <a:r>
              <a:rPr lang="en-US" dirty="0"/>
              <a:t>option in the </a:t>
            </a:r>
            <a:r>
              <a:rPr lang="en-US" b="1" dirty="0"/>
              <a:t>Analyze</a:t>
            </a:r>
            <a:r>
              <a:rPr lang="en-US" dirty="0"/>
              <a:t> group. In the new panel that appears, click </a:t>
            </a:r>
            <a:r>
              <a:rPr lang="en-US" b="1" dirty="0"/>
              <a:t>Regression</a:t>
            </a:r>
            <a:r>
              <a:rPr lang="en-US" dirty="0"/>
              <a:t> and then click </a:t>
            </a:r>
            <a:r>
              <a:rPr lang="en-US" b="1" dirty="0"/>
              <a:t>OK</a:t>
            </a:r>
            <a:r>
              <a:rPr lang="en-US" dirty="0"/>
              <a:t>.</a:t>
            </a:r>
          </a:p>
          <a:p>
            <a:pPr marL="0" indent="0">
              <a:buNone/>
            </a:pPr>
            <a:r>
              <a:rPr lang="en-US" b="1" dirty="0"/>
              <a:t>Note</a:t>
            </a:r>
            <a:r>
              <a:rPr lang="en-US" dirty="0"/>
              <a:t>: If you don’t see the Data Analysis option, you need to first load the Excel Analysis </a:t>
            </a:r>
            <a:r>
              <a:rPr lang="en-US" dirty="0" err="1"/>
              <a:t>ToolPak</a:t>
            </a:r>
            <a:r>
              <a:rPr lang="en-US" dirty="0"/>
              <a:t>.</a:t>
            </a:r>
          </a:p>
          <a:p>
            <a:pPr marL="0" indent="0">
              <a:buNone/>
            </a:pPr>
            <a:endParaRPr lang="en-US" dirty="0"/>
          </a:p>
          <a:p>
            <a:pPr marL="0" indent="0">
              <a:buNone/>
            </a:pPr>
            <a:r>
              <a:rPr lang="en-US" dirty="0"/>
              <a:t>In the panel that appears, enter the following information and then click </a:t>
            </a:r>
            <a:r>
              <a:rPr lang="en-US" b="1" dirty="0"/>
              <a:t>OK</a:t>
            </a:r>
            <a:r>
              <a:rPr lang="en-US" dirty="0"/>
              <a:t>.</a:t>
            </a:r>
          </a:p>
          <a:p>
            <a:pPr marL="0" indent="0">
              <a:buNone/>
            </a:pPr>
            <a:endParaRPr lang="en-US" dirty="0"/>
          </a:p>
          <a:p>
            <a:pPr marL="0" indent="0">
              <a:buNone/>
            </a:pPr>
            <a:endParaRPr lang="en-US" dirty="0"/>
          </a:p>
          <a:p>
            <a:pPr marL="0" indent="0">
              <a:buNone/>
            </a:pPr>
            <a:endParaRPr lang="en-US" dirty="0"/>
          </a:p>
          <a:p>
            <a:endParaRPr lang="en-US" dirty="0"/>
          </a:p>
          <a:p>
            <a:pPr marL="0" indent="0">
              <a:buNone/>
            </a:pPr>
            <a:endParaRPr lang="en-US" dirty="0"/>
          </a:p>
          <a:p>
            <a:endParaRPr lang="en-US" dirty="0"/>
          </a:p>
          <a:p>
            <a:pPr marL="0" indent="0">
              <a:buNone/>
            </a:pPr>
            <a:endParaRPr lang="en-US" dirty="0"/>
          </a:p>
        </p:txBody>
      </p:sp>
      <p:sp>
        <p:nvSpPr>
          <p:cNvPr id="5" name="Espace réservé du numéro de diapositive 4">
            <a:extLst>
              <a:ext uri="{FF2B5EF4-FFF2-40B4-BE49-F238E27FC236}">
                <a16:creationId xmlns:a16="http://schemas.microsoft.com/office/drawing/2014/main" id="{A31041A3-C8CC-8590-FBA7-9433BF8C6EC9}"/>
              </a:ext>
            </a:extLst>
          </p:cNvPr>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110</a:t>
            </a:fld>
            <a:endParaRPr lang="nl-NL"/>
          </a:p>
        </p:txBody>
      </p:sp>
      <p:pic>
        <p:nvPicPr>
          <p:cNvPr id="7" name="Picture 6" descr="Graphical user interface, application&#10;&#10;Description automatically generated">
            <a:extLst>
              <a:ext uri="{FF2B5EF4-FFF2-40B4-BE49-F238E27FC236}">
                <a16:creationId xmlns:a16="http://schemas.microsoft.com/office/drawing/2014/main" id="{C028F0FD-5FD8-8A31-8923-916BBE099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463" y="1700808"/>
            <a:ext cx="5985944" cy="4653136"/>
          </a:xfrm>
          <a:prstGeom prst="rect">
            <a:avLst/>
          </a:prstGeom>
        </p:spPr>
      </p:pic>
    </p:spTree>
    <p:extLst>
      <p:ext uri="{BB962C8B-B14F-4D97-AF65-F5344CB8AC3E}">
        <p14:creationId xmlns:p14="http://schemas.microsoft.com/office/powerpoint/2010/main" val="2882864305"/>
      </p:ext>
    </p:extLst>
  </p:cSld>
  <p:clrMapOvr>
    <a:masterClrMapping/>
  </p:clrMapOvr>
  <p:transition spd="slow">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6E4BB5-5758-97E7-2A4D-E69EA7F23949}"/>
              </a:ext>
            </a:extLst>
          </p:cNvPr>
          <p:cNvSpPr>
            <a:spLocks noGrp="1"/>
          </p:cNvSpPr>
          <p:nvPr>
            <p:ph type="title"/>
          </p:nvPr>
        </p:nvSpPr>
        <p:spPr>
          <a:xfrm>
            <a:off x="404662" y="404664"/>
            <a:ext cx="11389024" cy="432048"/>
          </a:xfrm>
        </p:spPr>
        <p:txBody>
          <a:bodyPr anchor="ctr">
            <a:normAutofit/>
          </a:bodyPr>
          <a:lstStyle/>
          <a:p>
            <a:pPr>
              <a:lnSpc>
                <a:spcPct val="90000"/>
              </a:lnSpc>
            </a:pPr>
            <a:r>
              <a:rPr lang="fr-FR" sz="3100" b="1" dirty="0" err="1"/>
              <a:t>Bivariate</a:t>
            </a:r>
            <a:r>
              <a:rPr lang="fr-FR" sz="3100" b="1" dirty="0"/>
              <a:t> </a:t>
            </a:r>
            <a:r>
              <a:rPr lang="fr-FR" sz="3100" b="1" dirty="0" err="1"/>
              <a:t>Analysis</a:t>
            </a:r>
            <a:endParaRPr lang="fr-FR" sz="3100" b="1" dirty="0"/>
          </a:p>
        </p:txBody>
      </p:sp>
      <p:sp>
        <p:nvSpPr>
          <p:cNvPr id="3" name="Espace réservé du texte vertical 2">
            <a:extLst>
              <a:ext uri="{FF2B5EF4-FFF2-40B4-BE49-F238E27FC236}">
                <a16:creationId xmlns:a16="http://schemas.microsoft.com/office/drawing/2014/main" id="{CCDA8533-514B-83F2-DDBC-6C2058E55EE7}"/>
              </a:ext>
            </a:extLst>
          </p:cNvPr>
          <p:cNvSpPr>
            <a:spLocks noGrp="1"/>
          </p:cNvSpPr>
          <p:nvPr>
            <p:ph type="body" orient="vert" idx="1"/>
          </p:nvPr>
        </p:nvSpPr>
        <p:spPr>
          <a:xfrm>
            <a:off x="404662" y="1252836"/>
            <a:ext cx="5694513" cy="5056484"/>
          </a:xfrm>
        </p:spPr>
        <p:txBody>
          <a:bodyPr>
            <a:normAutofit lnSpcReduction="10000"/>
          </a:bodyPr>
          <a:lstStyle/>
          <a:p>
            <a:pPr marL="0" indent="0">
              <a:buNone/>
            </a:pPr>
            <a:r>
              <a:rPr lang="en-US" sz="2000" b="1" dirty="0"/>
              <a:t>Simple Linear Regression </a:t>
            </a:r>
            <a:r>
              <a:rPr lang="fr-FR" sz="2000" b="1" dirty="0">
                <a:effectLst/>
              </a:rPr>
              <a:t>– Part 3</a:t>
            </a:r>
            <a:endParaRPr lang="en-US" sz="2000" b="1" dirty="0"/>
          </a:p>
          <a:p>
            <a:pPr marL="0" indent="0">
              <a:buNone/>
            </a:pPr>
            <a:r>
              <a:rPr lang="en-US" dirty="0"/>
              <a:t>Once you click </a:t>
            </a:r>
            <a:r>
              <a:rPr lang="en-US" b="1" dirty="0"/>
              <a:t>OK</a:t>
            </a:r>
            <a:r>
              <a:rPr lang="en-US" dirty="0"/>
              <a:t>, the results of the regression model will appear:</a:t>
            </a:r>
          </a:p>
          <a:p>
            <a:pPr marL="0" indent="0">
              <a:buNone/>
            </a:pPr>
            <a:r>
              <a:rPr lang="en-US" dirty="0"/>
              <a:t>The fitted regression equation turns out to be:</a:t>
            </a:r>
          </a:p>
          <a:p>
            <a:pPr marL="0" indent="0">
              <a:buNone/>
            </a:pPr>
            <a:r>
              <a:rPr lang="en-US" dirty="0"/>
              <a:t>Exam Score = 69.0734 + 3.8471*(hours studied)</a:t>
            </a:r>
          </a:p>
          <a:p>
            <a:pPr marL="0" indent="0">
              <a:buNone/>
            </a:pPr>
            <a:r>
              <a:rPr lang="en-US" dirty="0"/>
              <a:t>This tells us that each additional hour studied is associated with an average increase of </a:t>
            </a:r>
            <a:r>
              <a:rPr lang="en-US" b="1" dirty="0"/>
              <a:t>3.8471</a:t>
            </a:r>
            <a:r>
              <a:rPr lang="en-US" dirty="0"/>
              <a:t> in exam score.</a:t>
            </a:r>
          </a:p>
          <a:p>
            <a:pPr marL="0" indent="0">
              <a:buNone/>
            </a:pPr>
            <a:r>
              <a:rPr lang="en-US" dirty="0"/>
              <a:t>We can also use the regression equation to estimate the score that a student will receive based on their total hours studied.</a:t>
            </a:r>
          </a:p>
          <a:p>
            <a:pPr marL="0" indent="0">
              <a:buNone/>
            </a:pPr>
            <a:r>
              <a:rPr lang="en-US" dirty="0"/>
              <a:t>For example, a student who studies for 3 hours is estimated to receive a score of </a:t>
            </a:r>
            <a:r>
              <a:rPr lang="en-US" b="1" dirty="0"/>
              <a:t>81.6147</a:t>
            </a:r>
            <a:r>
              <a:rPr lang="en-US" dirty="0"/>
              <a:t>:</a:t>
            </a:r>
          </a:p>
          <a:p>
            <a:r>
              <a:rPr lang="en-US" dirty="0"/>
              <a:t>Exam Score = 69.0734 + 3.8471*(hours studied)</a:t>
            </a:r>
          </a:p>
          <a:p>
            <a:r>
              <a:rPr lang="en-US" dirty="0"/>
              <a:t>Exam Score = 69.0734 + 3.8471*(3)</a:t>
            </a:r>
          </a:p>
          <a:p>
            <a:r>
              <a:rPr lang="en-US" dirty="0"/>
              <a:t>Exam Score = 81.6147</a:t>
            </a:r>
          </a:p>
          <a:p>
            <a:pPr marL="0" indent="0">
              <a:buNone/>
            </a:pPr>
            <a:endParaRPr lang="en-US" dirty="0"/>
          </a:p>
          <a:p>
            <a:endParaRPr lang="en-US" dirty="0"/>
          </a:p>
          <a:p>
            <a:pPr marL="0" indent="0">
              <a:buNone/>
            </a:pPr>
            <a:endParaRPr lang="en-US" dirty="0"/>
          </a:p>
        </p:txBody>
      </p:sp>
      <p:sp>
        <p:nvSpPr>
          <p:cNvPr id="5" name="Espace réservé du numéro de diapositive 4">
            <a:extLst>
              <a:ext uri="{FF2B5EF4-FFF2-40B4-BE49-F238E27FC236}">
                <a16:creationId xmlns:a16="http://schemas.microsoft.com/office/drawing/2014/main" id="{A31041A3-C8CC-8590-FBA7-9433BF8C6EC9}"/>
              </a:ext>
            </a:extLst>
          </p:cNvPr>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111</a:t>
            </a:fld>
            <a:endParaRPr lang="nl-NL"/>
          </a:p>
        </p:txBody>
      </p:sp>
      <p:pic>
        <p:nvPicPr>
          <p:cNvPr id="6" name="Picture 5" descr="Graphical user interface, application, table, Excel&#10;&#10;Description automatically generated">
            <a:extLst>
              <a:ext uri="{FF2B5EF4-FFF2-40B4-BE49-F238E27FC236}">
                <a16:creationId xmlns:a16="http://schemas.microsoft.com/office/drawing/2014/main" id="{B281EBCF-4841-8A88-246B-24389E65EB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009" y="1324479"/>
            <a:ext cx="5745549" cy="4718756"/>
          </a:xfrm>
          <a:prstGeom prst="rect">
            <a:avLst/>
          </a:prstGeom>
        </p:spPr>
      </p:pic>
    </p:spTree>
    <p:extLst>
      <p:ext uri="{BB962C8B-B14F-4D97-AF65-F5344CB8AC3E}">
        <p14:creationId xmlns:p14="http://schemas.microsoft.com/office/powerpoint/2010/main" val="3750782636"/>
      </p:ext>
    </p:extLst>
  </p:cSld>
  <p:clrMapOvr>
    <a:masterClrMapping/>
  </p:clrMapOvr>
  <p:transition spd="slow">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vertical 2">
            <a:extLst>
              <a:ext uri="{FF2B5EF4-FFF2-40B4-BE49-F238E27FC236}">
                <a16:creationId xmlns:a16="http://schemas.microsoft.com/office/drawing/2014/main" id="{925AB92C-CA2D-8F57-4A19-7735CD5C76A0}"/>
              </a:ext>
            </a:extLst>
          </p:cNvPr>
          <p:cNvSpPr>
            <a:spLocks noGrp="1"/>
          </p:cNvSpPr>
          <p:nvPr>
            <p:ph type="body" orient="vert" idx="1"/>
          </p:nvPr>
        </p:nvSpPr>
        <p:spPr>
          <a:xfrm>
            <a:off x="404662" y="1122512"/>
            <a:ext cx="5593347" cy="4795836"/>
          </a:xfrm>
        </p:spPr>
        <p:txBody>
          <a:bodyPr>
            <a:normAutofit fontScale="70000" lnSpcReduction="20000"/>
          </a:bodyPr>
          <a:lstStyle/>
          <a:p>
            <a:pPr marL="0" indent="0">
              <a:lnSpc>
                <a:spcPct val="110000"/>
              </a:lnSpc>
              <a:buNone/>
            </a:pPr>
            <a:r>
              <a:rPr lang="fr-FR" sz="2200" b="1" dirty="0" err="1"/>
              <a:t>Regression</a:t>
            </a:r>
            <a:r>
              <a:rPr lang="fr-FR" sz="2200" b="1" dirty="0"/>
              <a:t> </a:t>
            </a:r>
            <a:r>
              <a:rPr lang="fr-FR" sz="2200" b="1" dirty="0" err="1"/>
              <a:t>metrics</a:t>
            </a:r>
            <a:r>
              <a:rPr lang="fr-FR" sz="2200" b="1" dirty="0"/>
              <a:t> :</a:t>
            </a:r>
          </a:p>
          <a:p>
            <a:pPr>
              <a:lnSpc>
                <a:spcPct val="110000"/>
              </a:lnSpc>
            </a:pPr>
            <a:r>
              <a:rPr lang="en-US" sz="2200" b="1" dirty="0"/>
              <a:t>Multiple R</a:t>
            </a:r>
            <a:r>
              <a:rPr lang="en-US" sz="2200" dirty="0"/>
              <a:t>. This is the correlation coefficient. It tells you how strong the linear relationship is. For example, a value of 1 means a perfect positive relationship and a value of zero means no relationship at all. It is the square root of r squared (see #2).</a:t>
            </a:r>
          </a:p>
          <a:p>
            <a:pPr>
              <a:lnSpc>
                <a:spcPct val="110000"/>
              </a:lnSpc>
            </a:pPr>
            <a:r>
              <a:rPr lang="en-US" sz="2200" b="1" dirty="0"/>
              <a:t>R squared</a:t>
            </a:r>
            <a:r>
              <a:rPr lang="en-US" sz="2200" dirty="0"/>
              <a:t>. This is r2, the Coefficient of Determination. It tells you how many points fall on the regression line. for example, 80% means that 80% of the variation of y-values around the mean are explained by the x-values. In other words, 80% of the values fit the model.</a:t>
            </a:r>
          </a:p>
          <a:p>
            <a:pPr>
              <a:lnSpc>
                <a:spcPct val="110000"/>
              </a:lnSpc>
            </a:pPr>
            <a:r>
              <a:rPr lang="en-US" sz="2200" b="1" dirty="0"/>
              <a:t>Adjusted R square</a:t>
            </a:r>
            <a:r>
              <a:rPr lang="en-US" sz="2200" dirty="0"/>
              <a:t>. The adjusted R-square adjusts for the number of terms in a model. You’ll want to use this instead of #2 if you have more than one x variable.</a:t>
            </a:r>
          </a:p>
          <a:p>
            <a:pPr>
              <a:lnSpc>
                <a:spcPct val="110000"/>
              </a:lnSpc>
            </a:pPr>
            <a:r>
              <a:rPr lang="en-US" sz="2200" b="1" dirty="0"/>
              <a:t>Standard Error of the regression</a:t>
            </a:r>
            <a:r>
              <a:rPr lang="en-US" sz="2200" dirty="0"/>
              <a:t>: An estimate of the standard deviation of the error μ. This is not the same as the standard error in descriptive statistics! The standard error of the regression is the precision that the regression coefficient is measured; if the coefficient is large compared to the standard error, then the coefficient is probably different from </a:t>
            </a:r>
          </a:p>
          <a:p>
            <a:pPr marL="0" indent="0">
              <a:lnSpc>
                <a:spcPct val="110000"/>
              </a:lnSpc>
              <a:buNone/>
            </a:pPr>
            <a:endParaRPr lang="fr-FR" sz="2200" b="1" dirty="0"/>
          </a:p>
        </p:txBody>
      </p:sp>
      <p:sp>
        <p:nvSpPr>
          <p:cNvPr id="5" name="Espace réservé du numéro de diapositive 4">
            <a:extLst>
              <a:ext uri="{FF2B5EF4-FFF2-40B4-BE49-F238E27FC236}">
                <a16:creationId xmlns:a16="http://schemas.microsoft.com/office/drawing/2014/main" id="{6A8541C5-7D21-C6F6-CF96-376159433DCF}"/>
              </a:ext>
            </a:extLst>
          </p:cNvPr>
          <p:cNvSpPr>
            <a:spLocks noGrp="1"/>
          </p:cNvSpPr>
          <p:nvPr>
            <p:ph type="sldNum" sz="quarter" idx="4"/>
          </p:nvPr>
        </p:nvSpPr>
        <p:spPr/>
        <p:txBody>
          <a:bodyPr/>
          <a:lstStyle/>
          <a:p>
            <a:fld id="{5EE7099E-8998-4851-915A-4F4831808297}" type="slidenum">
              <a:rPr lang="nl-NL" smtClean="0"/>
              <a:pPr/>
              <a:t>112</a:t>
            </a:fld>
            <a:endParaRPr lang="nl-NL"/>
          </a:p>
        </p:txBody>
      </p:sp>
      <p:sp>
        <p:nvSpPr>
          <p:cNvPr id="7" name="Titre 1">
            <a:extLst>
              <a:ext uri="{FF2B5EF4-FFF2-40B4-BE49-F238E27FC236}">
                <a16:creationId xmlns:a16="http://schemas.microsoft.com/office/drawing/2014/main" id="{BE15F38D-C80D-3669-661A-AFFC7C0EC9FA}"/>
              </a:ext>
            </a:extLst>
          </p:cNvPr>
          <p:cNvSpPr>
            <a:spLocks noGrp="1"/>
          </p:cNvSpPr>
          <p:nvPr>
            <p:ph type="title"/>
          </p:nvPr>
        </p:nvSpPr>
        <p:spPr>
          <a:xfrm>
            <a:off x="404662" y="404664"/>
            <a:ext cx="11389024" cy="432048"/>
          </a:xfrm>
        </p:spPr>
        <p:txBody>
          <a:bodyPr anchor="ctr">
            <a:normAutofit/>
          </a:bodyPr>
          <a:lstStyle/>
          <a:p>
            <a:pPr>
              <a:lnSpc>
                <a:spcPct val="90000"/>
              </a:lnSpc>
            </a:pPr>
            <a:r>
              <a:rPr lang="fr-FR" sz="3100" b="1" dirty="0" err="1"/>
              <a:t>Bivariate</a:t>
            </a:r>
            <a:r>
              <a:rPr lang="fr-FR" sz="3100" b="1" dirty="0"/>
              <a:t> </a:t>
            </a:r>
            <a:r>
              <a:rPr lang="fr-FR" sz="3100" b="1" dirty="0" err="1"/>
              <a:t>Analysis</a:t>
            </a:r>
            <a:endParaRPr lang="fr-FR" sz="3100" b="1" dirty="0"/>
          </a:p>
        </p:txBody>
      </p:sp>
      <p:pic>
        <p:nvPicPr>
          <p:cNvPr id="2" name="Picture 1" descr="Graphical user interface, application, table, Excel&#10;&#10;Description automatically generated">
            <a:extLst>
              <a:ext uri="{FF2B5EF4-FFF2-40B4-BE49-F238E27FC236}">
                <a16:creationId xmlns:a16="http://schemas.microsoft.com/office/drawing/2014/main" id="{9DC7B7F7-92BE-BD36-4E1F-AF053DFA9481}"/>
              </a:ext>
            </a:extLst>
          </p:cNvPr>
          <p:cNvPicPr>
            <a:picLocks noChangeAspect="1"/>
          </p:cNvPicPr>
          <p:nvPr/>
        </p:nvPicPr>
        <p:blipFill rotWithShape="1">
          <a:blip r:embed="rId2">
            <a:extLst>
              <a:ext uri="{28A0092B-C50C-407E-A947-70E740481C1C}">
                <a14:useLocalDpi xmlns:a14="http://schemas.microsoft.com/office/drawing/2010/main" val="0"/>
              </a:ext>
            </a:extLst>
          </a:blip>
          <a:srcRect t="23235" r="57668" b="46245"/>
          <a:stretch/>
        </p:blipFill>
        <p:spPr>
          <a:xfrm>
            <a:off x="7317537" y="2204864"/>
            <a:ext cx="3630493" cy="2150357"/>
          </a:xfrm>
          <a:prstGeom prst="rect">
            <a:avLst/>
          </a:prstGeom>
        </p:spPr>
      </p:pic>
      <p:sp>
        <p:nvSpPr>
          <p:cNvPr id="4" name="Parchemin : vertical 2">
            <a:extLst>
              <a:ext uri="{FF2B5EF4-FFF2-40B4-BE49-F238E27FC236}">
                <a16:creationId xmlns:a16="http://schemas.microsoft.com/office/drawing/2014/main" id="{B7E5CB68-10C4-492C-CBB7-4B2917AF0416}"/>
              </a:ext>
            </a:extLst>
          </p:cNvPr>
          <p:cNvSpPr/>
          <p:nvPr/>
        </p:nvSpPr>
        <p:spPr>
          <a:xfrm>
            <a:off x="9915599" y="4727371"/>
            <a:ext cx="1728192" cy="1373584"/>
          </a:xfrm>
          <a:prstGeom prst="verticalScroll">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Démo</a:t>
            </a:r>
          </a:p>
        </p:txBody>
      </p:sp>
    </p:spTree>
    <p:extLst>
      <p:ext uri="{BB962C8B-B14F-4D97-AF65-F5344CB8AC3E}">
        <p14:creationId xmlns:p14="http://schemas.microsoft.com/office/powerpoint/2010/main" val="723006753"/>
      </p:ext>
    </p:extLst>
  </p:cSld>
  <p:clrMapOvr>
    <a:masterClrMapping/>
  </p:clrMapOvr>
  <p:transition spd="slow">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876D07-41EB-6133-3D07-17AED2214891}"/>
              </a:ext>
            </a:extLst>
          </p:cNvPr>
          <p:cNvSpPr>
            <a:spLocks noGrp="1"/>
          </p:cNvSpPr>
          <p:nvPr>
            <p:ph type="title"/>
          </p:nvPr>
        </p:nvSpPr>
        <p:spPr/>
        <p:txBody>
          <a:bodyPr/>
          <a:lstStyle/>
          <a:p>
            <a:r>
              <a:rPr lang="en-US" sz="3100" dirty="0"/>
              <a:t>Logistic regression </a:t>
            </a:r>
          </a:p>
        </p:txBody>
      </p:sp>
      <p:sp>
        <p:nvSpPr>
          <p:cNvPr id="3" name="Espace réservé du texte vertical 2">
            <a:extLst>
              <a:ext uri="{FF2B5EF4-FFF2-40B4-BE49-F238E27FC236}">
                <a16:creationId xmlns:a16="http://schemas.microsoft.com/office/drawing/2014/main" id="{2DB576D9-1DD6-791D-1B19-BCA45E5AFC7A}"/>
              </a:ext>
            </a:extLst>
          </p:cNvPr>
          <p:cNvSpPr>
            <a:spLocks noGrp="1"/>
          </p:cNvSpPr>
          <p:nvPr>
            <p:ph type="body" orient="vert" idx="1"/>
          </p:nvPr>
        </p:nvSpPr>
        <p:spPr>
          <a:xfrm>
            <a:off x="404662" y="1252836"/>
            <a:ext cx="5262465" cy="4795836"/>
          </a:xfrm>
        </p:spPr>
        <p:txBody>
          <a:bodyPr/>
          <a:lstStyle/>
          <a:p>
            <a:pPr marL="0" indent="0">
              <a:buNone/>
            </a:pPr>
            <a:r>
              <a:rPr lang="en-US" b="1" dirty="0"/>
              <a:t>Classification</a:t>
            </a:r>
          </a:p>
          <a:p>
            <a:pPr marL="0" indent="0">
              <a:buNone/>
            </a:pPr>
            <a:r>
              <a:rPr lang="en-US" sz="1600" dirty="0"/>
              <a:t>In classification problems data are classified into two or more classes </a:t>
            </a:r>
          </a:p>
          <a:p>
            <a:pPr marL="0" indent="0">
              <a:buNone/>
            </a:pPr>
            <a:r>
              <a:rPr lang="en-US" sz="1600" dirty="0"/>
              <a:t>A classification problem with two classes is called binary, more than two classes is called multi-class classification.</a:t>
            </a:r>
          </a:p>
        </p:txBody>
      </p:sp>
      <p:sp>
        <p:nvSpPr>
          <p:cNvPr id="4" name="Espace réservé du numéro de diapositive 3">
            <a:extLst>
              <a:ext uri="{FF2B5EF4-FFF2-40B4-BE49-F238E27FC236}">
                <a16:creationId xmlns:a16="http://schemas.microsoft.com/office/drawing/2014/main" id="{A88FC762-53C8-8248-CAF1-A13A4B2D4A50}"/>
              </a:ext>
            </a:extLst>
          </p:cNvPr>
          <p:cNvSpPr>
            <a:spLocks noGrp="1"/>
          </p:cNvSpPr>
          <p:nvPr>
            <p:ph type="sldNum" sz="quarter" idx="4"/>
          </p:nvPr>
        </p:nvSpPr>
        <p:spPr/>
        <p:txBody>
          <a:bodyPr/>
          <a:lstStyle/>
          <a:p>
            <a:fld id="{5EE7099E-8998-4851-915A-4F4831808297}" type="slidenum">
              <a:rPr lang="nl-NL" smtClean="0"/>
              <a:pPr/>
              <a:t>113</a:t>
            </a:fld>
            <a:endParaRPr lang="nl-NL"/>
          </a:p>
        </p:txBody>
      </p:sp>
      <p:pic>
        <p:nvPicPr>
          <p:cNvPr id="5" name="Image 4">
            <a:extLst>
              <a:ext uri="{FF2B5EF4-FFF2-40B4-BE49-F238E27FC236}">
                <a16:creationId xmlns:a16="http://schemas.microsoft.com/office/drawing/2014/main" id="{8BA4E996-991F-20EB-9496-B450F3E7AF4B}"/>
              </a:ext>
            </a:extLst>
          </p:cNvPr>
          <p:cNvPicPr>
            <a:picLocks noChangeAspect="1"/>
          </p:cNvPicPr>
          <p:nvPr/>
        </p:nvPicPr>
        <p:blipFill>
          <a:blip r:embed="rId2"/>
          <a:stretch>
            <a:fillRect/>
          </a:stretch>
        </p:blipFill>
        <p:spPr>
          <a:xfrm>
            <a:off x="1143594" y="3480916"/>
            <a:ext cx="3784600" cy="1892300"/>
          </a:xfrm>
          <a:prstGeom prst="rect">
            <a:avLst/>
          </a:prstGeom>
        </p:spPr>
      </p:pic>
      <p:sp>
        <p:nvSpPr>
          <p:cNvPr id="6" name="Espace réservé du texte vertical 2">
            <a:extLst>
              <a:ext uri="{FF2B5EF4-FFF2-40B4-BE49-F238E27FC236}">
                <a16:creationId xmlns:a16="http://schemas.microsoft.com/office/drawing/2014/main" id="{8BA794A9-2AB3-693C-5210-064A253D8258}"/>
              </a:ext>
            </a:extLst>
          </p:cNvPr>
          <p:cNvSpPr txBox="1">
            <a:spLocks/>
          </p:cNvSpPr>
          <p:nvPr/>
        </p:nvSpPr>
        <p:spPr>
          <a:xfrm>
            <a:off x="6501551" y="1236862"/>
            <a:ext cx="5262465" cy="4795836"/>
          </a:xfrm>
          <a:prstGeom prst="rect">
            <a:avLst/>
          </a:prstGeom>
        </p:spPr>
        <p:txBody>
          <a:bodyPr vert="horz" lIns="0" tIns="0" rIns="0" bIns="0" rtlCol="0">
            <a:normAutofit/>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None/>
            </a:pPr>
            <a:r>
              <a:rPr lang="en-US" b="1" dirty="0"/>
              <a:t>Regression</a:t>
            </a:r>
          </a:p>
          <a:p>
            <a:pPr marL="0" indent="0">
              <a:buNone/>
            </a:pPr>
            <a:r>
              <a:rPr lang="en-US" sz="1600" dirty="0"/>
              <a:t>A regression problem is a problem that requires the prediction of a continuous values. </a:t>
            </a:r>
          </a:p>
          <a:p>
            <a:pPr marL="0" indent="0">
              <a:buNone/>
            </a:pPr>
            <a:r>
              <a:rPr lang="en-US" sz="1600" dirty="0"/>
              <a:t>A regression problem with multiple input variables is called a multivariate regression problem.</a:t>
            </a:r>
          </a:p>
        </p:txBody>
      </p:sp>
      <p:pic>
        <p:nvPicPr>
          <p:cNvPr id="7" name="Image 6">
            <a:extLst>
              <a:ext uri="{FF2B5EF4-FFF2-40B4-BE49-F238E27FC236}">
                <a16:creationId xmlns:a16="http://schemas.microsoft.com/office/drawing/2014/main" id="{3A149589-A3D3-7AB9-D0E3-38D619FC5513}"/>
              </a:ext>
            </a:extLst>
          </p:cNvPr>
          <p:cNvPicPr>
            <a:picLocks noChangeAspect="1"/>
          </p:cNvPicPr>
          <p:nvPr/>
        </p:nvPicPr>
        <p:blipFill>
          <a:blip r:embed="rId3"/>
          <a:stretch>
            <a:fillRect/>
          </a:stretch>
        </p:blipFill>
        <p:spPr>
          <a:xfrm>
            <a:off x="7584177" y="3146824"/>
            <a:ext cx="2921000" cy="2501900"/>
          </a:xfrm>
          <a:prstGeom prst="rect">
            <a:avLst/>
          </a:prstGeom>
        </p:spPr>
      </p:pic>
    </p:spTree>
    <p:extLst>
      <p:ext uri="{BB962C8B-B14F-4D97-AF65-F5344CB8AC3E}">
        <p14:creationId xmlns:p14="http://schemas.microsoft.com/office/powerpoint/2010/main" val="1748927967"/>
      </p:ext>
    </p:extLst>
  </p:cSld>
  <p:clrMapOvr>
    <a:masterClrMapping/>
  </p:clrMapOvr>
  <p:transition spd="slow">
    <p:wipe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2A3292-9A43-08EC-18A2-F673FACBFACA}"/>
              </a:ext>
            </a:extLst>
          </p:cNvPr>
          <p:cNvSpPr>
            <a:spLocks noGrp="1"/>
          </p:cNvSpPr>
          <p:nvPr>
            <p:ph type="title"/>
          </p:nvPr>
        </p:nvSpPr>
        <p:spPr/>
        <p:txBody>
          <a:bodyPr/>
          <a:lstStyle/>
          <a:p>
            <a:r>
              <a:rPr lang="en-US" sz="3100" dirty="0"/>
              <a:t>Nonlinear regression </a:t>
            </a:r>
          </a:p>
        </p:txBody>
      </p:sp>
      <p:sp>
        <p:nvSpPr>
          <p:cNvPr id="3" name="Espace réservé du texte vertical 2">
            <a:extLst>
              <a:ext uri="{FF2B5EF4-FFF2-40B4-BE49-F238E27FC236}">
                <a16:creationId xmlns:a16="http://schemas.microsoft.com/office/drawing/2014/main" id="{51A63AFF-92CE-2F59-B77B-CC562E67580F}"/>
              </a:ext>
            </a:extLst>
          </p:cNvPr>
          <p:cNvSpPr>
            <a:spLocks noGrp="1"/>
          </p:cNvSpPr>
          <p:nvPr>
            <p:ph type="body" orient="vert" idx="1"/>
          </p:nvPr>
        </p:nvSpPr>
        <p:spPr>
          <a:xfrm>
            <a:off x="404662" y="1108327"/>
            <a:ext cx="11131115" cy="911183"/>
          </a:xfrm>
        </p:spPr>
        <p:txBody>
          <a:bodyPr>
            <a:normAutofit/>
          </a:bodyPr>
          <a:lstStyle/>
          <a:p>
            <a:pPr marL="0" indent="0">
              <a:buNone/>
            </a:pPr>
            <a:r>
              <a:rPr lang="en-US" dirty="0"/>
              <a:t>A method where we model data by nonlinear function of the independent and the dependent variable</a:t>
            </a:r>
          </a:p>
          <a:p>
            <a:pPr marL="0" indent="0">
              <a:buNone/>
            </a:pPr>
            <a:r>
              <a:rPr lang="en-US" dirty="0">
                <a:solidFill>
                  <a:schemeClr val="bg2"/>
                </a:solidFill>
              </a:rPr>
              <a:t>Such models can be Quadratic, exponential or Logistic  </a:t>
            </a:r>
            <a:endParaRPr lang="en-US" noProof="0" dirty="0">
              <a:solidFill>
                <a:schemeClr val="bg2"/>
              </a:solidFill>
            </a:endParaRPr>
          </a:p>
          <a:p>
            <a:pPr marL="0" indent="0">
              <a:buNone/>
            </a:pPr>
            <a:endParaRPr lang="fr-FR" dirty="0"/>
          </a:p>
        </p:txBody>
      </p:sp>
      <p:sp>
        <p:nvSpPr>
          <p:cNvPr id="4" name="Espace réservé du numéro de diapositive 3">
            <a:extLst>
              <a:ext uri="{FF2B5EF4-FFF2-40B4-BE49-F238E27FC236}">
                <a16:creationId xmlns:a16="http://schemas.microsoft.com/office/drawing/2014/main" id="{A4DC8FA0-9943-F4A8-159E-D6DF38198F83}"/>
              </a:ext>
            </a:extLst>
          </p:cNvPr>
          <p:cNvSpPr>
            <a:spLocks noGrp="1"/>
          </p:cNvSpPr>
          <p:nvPr>
            <p:ph type="sldNum" sz="quarter" idx="4"/>
          </p:nvPr>
        </p:nvSpPr>
        <p:spPr/>
        <p:txBody>
          <a:bodyPr/>
          <a:lstStyle/>
          <a:p>
            <a:fld id="{5EE7099E-8998-4851-915A-4F4831808297}" type="slidenum">
              <a:rPr lang="nl-NL" smtClean="0"/>
              <a:pPr/>
              <a:t>114</a:t>
            </a:fld>
            <a:endParaRPr lang="nl-NL"/>
          </a:p>
        </p:txBody>
      </p:sp>
      <p:cxnSp>
        <p:nvCxnSpPr>
          <p:cNvPr id="10" name="Connecteur droit 9">
            <a:extLst>
              <a:ext uri="{FF2B5EF4-FFF2-40B4-BE49-F238E27FC236}">
                <a16:creationId xmlns:a16="http://schemas.microsoft.com/office/drawing/2014/main" id="{54D09F3E-C1B0-53ED-BB64-0695511A2C03}"/>
              </a:ext>
            </a:extLst>
          </p:cNvPr>
          <p:cNvCxnSpPr>
            <a:cxnSpLocks/>
          </p:cNvCxnSpPr>
          <p:nvPr/>
        </p:nvCxnSpPr>
        <p:spPr>
          <a:xfrm>
            <a:off x="6099175" y="3501008"/>
            <a:ext cx="0" cy="2808312"/>
          </a:xfrm>
          <a:prstGeom prst="line">
            <a:avLst/>
          </a:prstGeom>
          <a:ln w="114300">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CC17B425-15EC-7F24-2D7C-BBEAAD597BA5}"/>
              </a:ext>
            </a:extLst>
          </p:cNvPr>
          <p:cNvPicPr>
            <a:picLocks noChangeAspect="1"/>
          </p:cNvPicPr>
          <p:nvPr/>
        </p:nvPicPr>
        <p:blipFill>
          <a:blip r:embed="rId2"/>
          <a:stretch>
            <a:fillRect/>
          </a:stretch>
        </p:blipFill>
        <p:spPr>
          <a:xfrm>
            <a:off x="7361995" y="4212562"/>
            <a:ext cx="1502150" cy="1473628"/>
          </a:xfrm>
          <a:prstGeom prst="rect">
            <a:avLst/>
          </a:prstGeom>
        </p:spPr>
      </p:pic>
      <p:pic>
        <p:nvPicPr>
          <p:cNvPr id="15" name="Image 14">
            <a:extLst>
              <a:ext uri="{FF2B5EF4-FFF2-40B4-BE49-F238E27FC236}">
                <a16:creationId xmlns:a16="http://schemas.microsoft.com/office/drawing/2014/main" id="{28084761-305E-EE6B-CCA9-E58CE01FE705}"/>
              </a:ext>
            </a:extLst>
          </p:cNvPr>
          <p:cNvPicPr>
            <a:picLocks noChangeAspect="1"/>
          </p:cNvPicPr>
          <p:nvPr/>
        </p:nvPicPr>
        <p:blipFill>
          <a:blip r:embed="rId3"/>
          <a:stretch>
            <a:fillRect/>
          </a:stretch>
        </p:blipFill>
        <p:spPr>
          <a:xfrm>
            <a:off x="9521455" y="4284252"/>
            <a:ext cx="1330248" cy="1330248"/>
          </a:xfrm>
          <a:prstGeom prst="rect">
            <a:avLst/>
          </a:prstGeom>
        </p:spPr>
      </p:pic>
      <p:sp>
        <p:nvSpPr>
          <p:cNvPr id="16" name="ZoneTexte 15">
            <a:extLst>
              <a:ext uri="{FF2B5EF4-FFF2-40B4-BE49-F238E27FC236}">
                <a16:creationId xmlns:a16="http://schemas.microsoft.com/office/drawing/2014/main" id="{AE52DBBF-F0B0-D520-F49B-54CBC8C5E7FA}"/>
              </a:ext>
            </a:extLst>
          </p:cNvPr>
          <p:cNvSpPr txBox="1"/>
          <p:nvPr/>
        </p:nvSpPr>
        <p:spPr>
          <a:xfrm>
            <a:off x="8598948" y="3573015"/>
            <a:ext cx="2633301" cy="369223"/>
          </a:xfrm>
          <a:prstGeom prst="rect">
            <a:avLst/>
          </a:prstGeom>
          <a:noFill/>
        </p:spPr>
        <p:txBody>
          <a:bodyPr wrap="square" lIns="108000" tIns="108000" rIns="108000" bIns="108000" rtlCol="0">
            <a:noAutofit/>
          </a:bodyPr>
          <a:lstStyle/>
          <a:p>
            <a:r>
              <a:rPr lang="en-US" b="1" dirty="0">
                <a:solidFill>
                  <a:schemeClr val="bg2"/>
                </a:solidFill>
              </a:rPr>
              <a:t>Binary</a:t>
            </a:r>
          </a:p>
        </p:txBody>
      </p:sp>
      <p:pic>
        <p:nvPicPr>
          <p:cNvPr id="17" name="Image 16">
            <a:extLst>
              <a:ext uri="{FF2B5EF4-FFF2-40B4-BE49-F238E27FC236}">
                <a16:creationId xmlns:a16="http://schemas.microsoft.com/office/drawing/2014/main" id="{1BA5FE49-D074-F496-D695-195115CCFAE1}"/>
              </a:ext>
            </a:extLst>
          </p:cNvPr>
          <p:cNvPicPr>
            <a:picLocks noChangeAspect="1"/>
          </p:cNvPicPr>
          <p:nvPr/>
        </p:nvPicPr>
        <p:blipFill>
          <a:blip r:embed="rId4"/>
          <a:stretch>
            <a:fillRect/>
          </a:stretch>
        </p:blipFill>
        <p:spPr>
          <a:xfrm>
            <a:off x="756110" y="4470438"/>
            <a:ext cx="1172749" cy="1195389"/>
          </a:xfrm>
          <a:prstGeom prst="rect">
            <a:avLst/>
          </a:prstGeom>
        </p:spPr>
      </p:pic>
      <p:pic>
        <p:nvPicPr>
          <p:cNvPr id="18" name="Image 17">
            <a:extLst>
              <a:ext uri="{FF2B5EF4-FFF2-40B4-BE49-F238E27FC236}">
                <a16:creationId xmlns:a16="http://schemas.microsoft.com/office/drawing/2014/main" id="{BC077B0A-BB8E-F897-2532-7FB4D77B5B47}"/>
              </a:ext>
            </a:extLst>
          </p:cNvPr>
          <p:cNvPicPr>
            <a:picLocks noChangeAspect="1"/>
          </p:cNvPicPr>
          <p:nvPr/>
        </p:nvPicPr>
        <p:blipFill>
          <a:blip r:embed="rId5"/>
          <a:stretch>
            <a:fillRect/>
          </a:stretch>
        </p:blipFill>
        <p:spPr>
          <a:xfrm>
            <a:off x="2390492" y="4587077"/>
            <a:ext cx="1206857" cy="962110"/>
          </a:xfrm>
          <a:prstGeom prst="rect">
            <a:avLst/>
          </a:prstGeom>
        </p:spPr>
      </p:pic>
      <p:pic>
        <p:nvPicPr>
          <p:cNvPr id="19" name="Image 18">
            <a:extLst>
              <a:ext uri="{FF2B5EF4-FFF2-40B4-BE49-F238E27FC236}">
                <a16:creationId xmlns:a16="http://schemas.microsoft.com/office/drawing/2014/main" id="{022EA1E8-2D5E-1E0D-FF2F-3B6FC0093F45}"/>
              </a:ext>
            </a:extLst>
          </p:cNvPr>
          <p:cNvPicPr>
            <a:picLocks noChangeAspect="1"/>
          </p:cNvPicPr>
          <p:nvPr/>
        </p:nvPicPr>
        <p:blipFill>
          <a:blip r:embed="rId6"/>
          <a:stretch>
            <a:fillRect/>
          </a:stretch>
        </p:blipFill>
        <p:spPr>
          <a:xfrm>
            <a:off x="4058983" y="4403008"/>
            <a:ext cx="1392120" cy="1330248"/>
          </a:xfrm>
          <a:prstGeom prst="rect">
            <a:avLst/>
          </a:prstGeom>
        </p:spPr>
      </p:pic>
      <p:sp>
        <p:nvSpPr>
          <p:cNvPr id="20" name="ZoneTexte 19">
            <a:extLst>
              <a:ext uri="{FF2B5EF4-FFF2-40B4-BE49-F238E27FC236}">
                <a16:creationId xmlns:a16="http://schemas.microsoft.com/office/drawing/2014/main" id="{F549618E-F2DB-787E-BED6-9FDEE01C541E}"/>
              </a:ext>
            </a:extLst>
          </p:cNvPr>
          <p:cNvSpPr txBox="1"/>
          <p:nvPr/>
        </p:nvSpPr>
        <p:spPr>
          <a:xfrm>
            <a:off x="1878237" y="3573015"/>
            <a:ext cx="2633301" cy="369223"/>
          </a:xfrm>
          <a:prstGeom prst="rect">
            <a:avLst/>
          </a:prstGeom>
          <a:noFill/>
        </p:spPr>
        <p:txBody>
          <a:bodyPr wrap="square" lIns="108000" tIns="108000" rIns="108000" bIns="108000" rtlCol="0">
            <a:noAutofit/>
          </a:bodyPr>
          <a:lstStyle/>
          <a:p>
            <a:r>
              <a:rPr lang="en-US" b="1" dirty="0">
                <a:solidFill>
                  <a:schemeClr val="bg2"/>
                </a:solidFill>
              </a:rPr>
              <a:t>Multi-category</a:t>
            </a:r>
          </a:p>
        </p:txBody>
      </p:sp>
      <p:sp>
        <p:nvSpPr>
          <p:cNvPr id="7" name="Arrow: Curved Down 6">
            <a:extLst>
              <a:ext uri="{FF2B5EF4-FFF2-40B4-BE49-F238E27FC236}">
                <a16:creationId xmlns:a16="http://schemas.microsoft.com/office/drawing/2014/main" id="{F94F68F8-2321-2497-FCF5-DC51D59F107C}"/>
              </a:ext>
            </a:extLst>
          </p:cNvPr>
          <p:cNvSpPr/>
          <p:nvPr/>
        </p:nvSpPr>
        <p:spPr>
          <a:xfrm>
            <a:off x="6099175" y="2589825"/>
            <a:ext cx="3177379" cy="911183"/>
          </a:xfrm>
          <a:prstGeom prst="curved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Arrow: Curved Down 8">
            <a:extLst>
              <a:ext uri="{FF2B5EF4-FFF2-40B4-BE49-F238E27FC236}">
                <a16:creationId xmlns:a16="http://schemas.microsoft.com/office/drawing/2014/main" id="{86FEFFFD-8B9B-FC7E-EA9D-CEB724134C69}"/>
              </a:ext>
            </a:extLst>
          </p:cNvPr>
          <p:cNvSpPr/>
          <p:nvPr/>
        </p:nvSpPr>
        <p:spPr>
          <a:xfrm flipH="1">
            <a:off x="3065810" y="2578209"/>
            <a:ext cx="3177379" cy="911183"/>
          </a:xfrm>
          <a:prstGeom prst="curved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1" name="Rectangle 10">
            <a:extLst>
              <a:ext uri="{FF2B5EF4-FFF2-40B4-BE49-F238E27FC236}">
                <a16:creationId xmlns:a16="http://schemas.microsoft.com/office/drawing/2014/main" id="{8B74B055-FFD7-A234-FB51-EA468823D60A}"/>
              </a:ext>
            </a:extLst>
          </p:cNvPr>
          <p:cNvSpPr/>
          <p:nvPr/>
        </p:nvSpPr>
        <p:spPr>
          <a:xfrm>
            <a:off x="4659014" y="2346863"/>
            <a:ext cx="2952325" cy="1213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Rounded Corners 4">
            <a:extLst>
              <a:ext uri="{FF2B5EF4-FFF2-40B4-BE49-F238E27FC236}">
                <a16:creationId xmlns:a16="http://schemas.microsoft.com/office/drawing/2014/main" id="{6F0B5359-FDC6-12F5-E928-CBB89125C809}"/>
              </a:ext>
            </a:extLst>
          </p:cNvPr>
          <p:cNvSpPr/>
          <p:nvPr/>
        </p:nvSpPr>
        <p:spPr>
          <a:xfrm>
            <a:off x="4659015" y="2348880"/>
            <a:ext cx="2880318" cy="513007"/>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E90DB8F8-0D1E-4A58-4AEF-D6D786C6F6A8}"/>
              </a:ext>
            </a:extLst>
          </p:cNvPr>
          <p:cNvSpPr txBox="1"/>
          <p:nvPr/>
        </p:nvSpPr>
        <p:spPr>
          <a:xfrm>
            <a:off x="4803031" y="2348880"/>
            <a:ext cx="2592288" cy="464435"/>
          </a:xfrm>
          <a:prstGeom prst="rect">
            <a:avLst/>
          </a:prstGeom>
          <a:noFill/>
        </p:spPr>
        <p:txBody>
          <a:bodyPr wrap="square" lIns="108000" tIns="108000" rIns="108000" bIns="108000" rtlCol="0">
            <a:noAutofit/>
          </a:bodyPr>
          <a:lstStyle/>
          <a:p>
            <a:r>
              <a:rPr lang="en-US" b="1" dirty="0">
                <a:solidFill>
                  <a:schemeClr val="bg1"/>
                </a:solidFill>
              </a:rPr>
              <a:t>L</a:t>
            </a:r>
            <a:r>
              <a:rPr lang="en-US" b="1" noProof="0" dirty="0" err="1">
                <a:solidFill>
                  <a:schemeClr val="bg1"/>
                </a:solidFill>
              </a:rPr>
              <a:t>ogistic</a:t>
            </a:r>
            <a:r>
              <a:rPr lang="en-US" b="1" noProof="0" dirty="0">
                <a:solidFill>
                  <a:schemeClr val="bg1"/>
                </a:solidFill>
              </a:rPr>
              <a:t> regressions </a:t>
            </a:r>
          </a:p>
        </p:txBody>
      </p:sp>
    </p:spTree>
    <p:extLst>
      <p:ext uri="{BB962C8B-B14F-4D97-AF65-F5344CB8AC3E}">
        <p14:creationId xmlns:p14="http://schemas.microsoft.com/office/powerpoint/2010/main" val="1119119260"/>
      </p:ext>
    </p:extLst>
  </p:cSld>
  <p:clrMapOvr>
    <a:masterClrMapping/>
  </p:clrMapOvr>
  <p:transition spd="slow">
    <p:wipe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876D07-41EB-6133-3D07-17AED2214891}"/>
              </a:ext>
            </a:extLst>
          </p:cNvPr>
          <p:cNvSpPr>
            <a:spLocks noGrp="1"/>
          </p:cNvSpPr>
          <p:nvPr>
            <p:ph type="title"/>
          </p:nvPr>
        </p:nvSpPr>
        <p:spPr/>
        <p:txBody>
          <a:bodyPr/>
          <a:lstStyle/>
          <a:p>
            <a:r>
              <a:rPr lang="en-US" sz="3100"/>
              <a:t>Logistic regression </a:t>
            </a:r>
            <a:endParaRPr lang="en-US" sz="3100" dirty="0"/>
          </a:p>
        </p:txBody>
      </p:sp>
      <p:sp>
        <p:nvSpPr>
          <p:cNvPr id="4" name="Espace réservé du numéro de diapositive 3">
            <a:extLst>
              <a:ext uri="{FF2B5EF4-FFF2-40B4-BE49-F238E27FC236}">
                <a16:creationId xmlns:a16="http://schemas.microsoft.com/office/drawing/2014/main" id="{A88FC762-53C8-8248-CAF1-A13A4B2D4A50}"/>
              </a:ext>
            </a:extLst>
          </p:cNvPr>
          <p:cNvSpPr>
            <a:spLocks noGrp="1"/>
          </p:cNvSpPr>
          <p:nvPr>
            <p:ph type="sldNum" sz="quarter" idx="4"/>
          </p:nvPr>
        </p:nvSpPr>
        <p:spPr/>
        <p:txBody>
          <a:bodyPr/>
          <a:lstStyle/>
          <a:p>
            <a:fld id="{5EE7099E-8998-4851-915A-4F4831808297}" type="slidenum">
              <a:rPr lang="nl-NL" smtClean="0"/>
              <a:pPr/>
              <a:t>115</a:t>
            </a:fld>
            <a:endParaRPr lang="nl-NL"/>
          </a:p>
        </p:txBody>
      </p:sp>
      <p:sp>
        <p:nvSpPr>
          <p:cNvPr id="5" name="ZoneTexte 4">
            <a:extLst>
              <a:ext uri="{FF2B5EF4-FFF2-40B4-BE49-F238E27FC236}">
                <a16:creationId xmlns:a16="http://schemas.microsoft.com/office/drawing/2014/main" id="{9C984843-4B4D-215C-194E-C79124BD6CB6}"/>
              </a:ext>
            </a:extLst>
          </p:cNvPr>
          <p:cNvSpPr txBox="1"/>
          <p:nvPr/>
        </p:nvSpPr>
        <p:spPr>
          <a:xfrm>
            <a:off x="249407" y="1186868"/>
            <a:ext cx="11754424" cy="720080"/>
          </a:xfrm>
          <a:prstGeom prst="rect">
            <a:avLst/>
          </a:prstGeom>
          <a:noFill/>
        </p:spPr>
        <p:txBody>
          <a:bodyPr wrap="square" lIns="108000" tIns="108000" rIns="108000" bIns="108000" rtlCol="0">
            <a:noAutofit/>
          </a:bodyPr>
          <a:lstStyle/>
          <a:p>
            <a:r>
              <a:rPr lang="en-US" noProof="0" dirty="0">
                <a:solidFill>
                  <a:schemeClr val="bg2"/>
                </a:solidFill>
              </a:rPr>
              <a:t>Logistic regressions a method used to predict dependent variable Y given an independent variable, </a:t>
            </a:r>
            <a:r>
              <a:rPr lang="en-US" noProof="0" dirty="0" err="1">
                <a:solidFill>
                  <a:schemeClr val="bg2"/>
                </a:solidFill>
              </a:rPr>
              <a:t>wher</a:t>
            </a:r>
            <a:r>
              <a:rPr lang="en-US" dirty="0">
                <a:solidFill>
                  <a:schemeClr val="bg2"/>
                </a:solidFill>
              </a:rPr>
              <a:t>e the independent variable is categorical.</a:t>
            </a:r>
          </a:p>
          <a:p>
            <a:r>
              <a:rPr lang="en-US" noProof="0" dirty="0">
                <a:solidFill>
                  <a:schemeClr val="bg2"/>
                </a:solidFill>
              </a:rPr>
              <a:t>Primarily logistic regression predicts the probability of an event occurring.</a:t>
            </a:r>
          </a:p>
        </p:txBody>
      </p:sp>
      <p:pic>
        <p:nvPicPr>
          <p:cNvPr id="6" name="Image 5">
            <a:extLst>
              <a:ext uri="{FF2B5EF4-FFF2-40B4-BE49-F238E27FC236}">
                <a16:creationId xmlns:a16="http://schemas.microsoft.com/office/drawing/2014/main" id="{2F748152-C64A-0234-A3E9-63AC2660FF13}"/>
              </a:ext>
            </a:extLst>
          </p:cNvPr>
          <p:cNvPicPr>
            <a:picLocks noChangeAspect="1"/>
          </p:cNvPicPr>
          <p:nvPr/>
        </p:nvPicPr>
        <p:blipFill>
          <a:blip r:embed="rId2"/>
          <a:stretch>
            <a:fillRect/>
          </a:stretch>
        </p:blipFill>
        <p:spPr>
          <a:xfrm>
            <a:off x="842591" y="2541509"/>
            <a:ext cx="3949700" cy="3289300"/>
          </a:xfrm>
          <a:prstGeom prst="rect">
            <a:avLst/>
          </a:prstGeom>
        </p:spPr>
      </p:pic>
      <p:sp>
        <p:nvSpPr>
          <p:cNvPr id="7" name="ZoneTexte 6">
            <a:extLst>
              <a:ext uri="{FF2B5EF4-FFF2-40B4-BE49-F238E27FC236}">
                <a16:creationId xmlns:a16="http://schemas.microsoft.com/office/drawing/2014/main" id="{7FCF93A9-F096-8FA0-6C4F-DB71A7107027}"/>
              </a:ext>
            </a:extLst>
          </p:cNvPr>
          <p:cNvSpPr txBox="1"/>
          <p:nvPr/>
        </p:nvSpPr>
        <p:spPr>
          <a:xfrm>
            <a:off x="6526204" y="2981265"/>
            <a:ext cx="4824536" cy="2664296"/>
          </a:xfrm>
          <a:prstGeom prst="rect">
            <a:avLst/>
          </a:prstGeom>
          <a:noFill/>
        </p:spPr>
        <p:txBody>
          <a:bodyPr wrap="square" lIns="108000" tIns="108000" rIns="108000" bIns="108000" rtlCol="0">
            <a:noAutofit/>
          </a:bodyPr>
          <a:lstStyle/>
          <a:p>
            <a:pPr marL="285750" indent="-285750">
              <a:buFont typeface="Arial" panose="020B0604020202020204" pitchFamily="34" charset="0"/>
              <a:buChar char="•"/>
            </a:pPr>
            <a:r>
              <a:rPr lang="en-US" sz="1600" noProof="0" dirty="0">
                <a:solidFill>
                  <a:schemeClr val="bg2"/>
                </a:solidFill>
              </a:rPr>
              <a:t>Dependent variable (Y): binary response variable holding value like 1 or 0, yes or no, or multi-categories : A, B, C</a:t>
            </a:r>
          </a:p>
          <a:p>
            <a:pPr marL="285750" indent="-285750">
              <a:buFont typeface="Arial" panose="020B0604020202020204" pitchFamily="34" charset="0"/>
              <a:buChar char="•"/>
            </a:pPr>
            <a:endParaRPr lang="en-US" dirty="0">
              <a:solidFill>
                <a:schemeClr val="bg2"/>
              </a:solidFill>
            </a:endParaRPr>
          </a:p>
          <a:p>
            <a:pPr marL="285750" indent="-285750">
              <a:buFont typeface="Arial" panose="020B0604020202020204" pitchFamily="34" charset="0"/>
              <a:buChar char="•"/>
            </a:pPr>
            <a:r>
              <a:rPr lang="en-US" sz="1600" noProof="0" dirty="0">
                <a:solidFill>
                  <a:schemeClr val="bg2"/>
                </a:solidFill>
              </a:rPr>
              <a:t>Independent variable (X): Predictor variable used to predict the response variable </a:t>
            </a:r>
          </a:p>
        </p:txBody>
      </p:sp>
    </p:spTree>
    <p:extLst>
      <p:ext uri="{BB962C8B-B14F-4D97-AF65-F5344CB8AC3E}">
        <p14:creationId xmlns:p14="http://schemas.microsoft.com/office/powerpoint/2010/main" val="3274828032"/>
      </p:ext>
    </p:extLst>
  </p:cSld>
  <p:clrMapOvr>
    <a:masterClrMapping/>
  </p:clrMapOvr>
  <p:transition spd="slow">
    <p:wipe dir="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82DE8C-941E-BA5B-DBBA-4F99BEFCEECE}"/>
              </a:ext>
            </a:extLst>
          </p:cNvPr>
          <p:cNvSpPr>
            <a:spLocks noGrp="1"/>
          </p:cNvSpPr>
          <p:nvPr>
            <p:ph type="title"/>
          </p:nvPr>
        </p:nvSpPr>
        <p:spPr/>
        <p:txBody>
          <a:bodyPr/>
          <a:lstStyle/>
          <a:p>
            <a:r>
              <a:rPr lang="en-US" sz="3100" dirty="0"/>
              <a:t>From linear to logit regression </a:t>
            </a:r>
          </a:p>
        </p:txBody>
      </p:sp>
      <p:sp>
        <p:nvSpPr>
          <p:cNvPr id="3" name="Espace réservé du texte vertical 2">
            <a:extLst>
              <a:ext uri="{FF2B5EF4-FFF2-40B4-BE49-F238E27FC236}">
                <a16:creationId xmlns:a16="http://schemas.microsoft.com/office/drawing/2014/main" id="{68D1C34D-6455-3B6A-54B8-BCE50F6A1FE3}"/>
              </a:ext>
            </a:extLst>
          </p:cNvPr>
          <p:cNvSpPr>
            <a:spLocks noGrp="1"/>
          </p:cNvSpPr>
          <p:nvPr>
            <p:ph type="body" orient="vert" idx="1"/>
          </p:nvPr>
        </p:nvSpPr>
        <p:spPr>
          <a:xfrm>
            <a:off x="404663" y="1556792"/>
            <a:ext cx="11389023" cy="4795836"/>
          </a:xfrm>
        </p:spPr>
        <p:txBody>
          <a:bodyPr/>
          <a:lstStyle/>
          <a:p>
            <a:pPr marL="0" indent="0">
              <a:buNone/>
            </a:pPr>
            <a:r>
              <a:rPr lang="en-US" altLang="fr-FR" sz="1600" dirty="0"/>
              <a:t>The "logit" model solves these problem</a:t>
            </a:r>
            <a:br>
              <a:rPr lang="en-US" altLang="fr-FR" sz="1600" dirty="0"/>
            </a:br>
            <a:endParaRPr lang="en-US" altLang="fr-FR" sz="1600" dirty="0"/>
          </a:p>
          <a:p>
            <a:pPr marL="0" indent="0">
              <a:buNone/>
            </a:pPr>
            <a:r>
              <a:rPr lang="en-US" altLang="fr-FR" sz="1600" b="1" dirty="0"/>
              <a:t>ln[p/(1-p)] = </a:t>
            </a:r>
            <a:r>
              <a:rPr lang="en-US" altLang="fr-FR" sz="1600" b="1" dirty="0">
                <a:sym typeface="Symbol" pitchFamily="2" charset="2"/>
              </a:rPr>
              <a:t></a:t>
            </a:r>
            <a:r>
              <a:rPr lang="en-US" altLang="fr-FR" sz="1600" b="1" dirty="0"/>
              <a:t> + </a:t>
            </a:r>
            <a:r>
              <a:rPr lang="en-US" altLang="fr-FR" sz="1600" b="1" dirty="0">
                <a:sym typeface="Symbol" pitchFamily="2" charset="2"/>
              </a:rPr>
              <a:t></a:t>
            </a:r>
            <a:r>
              <a:rPr lang="en-US" altLang="fr-FR" sz="1600" b="1" dirty="0"/>
              <a:t>X +ε</a:t>
            </a:r>
            <a:br>
              <a:rPr lang="en-US" altLang="fr-FR" sz="1600" dirty="0"/>
            </a:br>
            <a:endParaRPr lang="en-US" altLang="fr-FR" sz="1600" dirty="0"/>
          </a:p>
          <a:p>
            <a:r>
              <a:rPr lang="en-US" altLang="fr-FR" sz="1600" dirty="0"/>
              <a:t>p is the probability that the event Y occurs, p(Y=1) </a:t>
            </a:r>
          </a:p>
          <a:p>
            <a:r>
              <a:rPr lang="en-US" altLang="fr-FR" sz="1600" dirty="0"/>
              <a:t>p/(1-p) is called "odds ratio" </a:t>
            </a:r>
          </a:p>
          <a:p>
            <a:r>
              <a:rPr lang="en-US" altLang="fr-FR" sz="1600" dirty="0"/>
              <a:t>ln[p/(1-p)] is the log odds ratio, or "logit" </a:t>
            </a:r>
          </a:p>
          <a:p>
            <a:endParaRPr lang="en-US" altLang="fr-FR" sz="1600" dirty="0"/>
          </a:p>
          <a:p>
            <a:pPr marL="0" indent="0">
              <a:buNone/>
            </a:pPr>
            <a:r>
              <a:rPr lang="en-US" altLang="fr-FR" sz="1600" dirty="0"/>
              <a:t>The logistic distribution constrains the estimated probabilities to lie between 0 and 1.</a:t>
            </a:r>
            <a:r>
              <a:rPr lang="en-US" altLang="fr-FR" sz="1800" dirty="0">
                <a:latin typeface="Benguiat Frisky" pitchFamily="66" charset="0"/>
              </a:rPr>
              <a:t> </a:t>
            </a:r>
          </a:p>
          <a:p>
            <a:pPr marL="0" indent="0">
              <a:buClr>
                <a:schemeClr val="hlink"/>
              </a:buClr>
              <a:buNone/>
            </a:pPr>
            <a:endParaRPr lang="en-US" altLang="fr-FR" dirty="0"/>
          </a:p>
          <a:p>
            <a:pPr marL="0" indent="0">
              <a:buClr>
                <a:schemeClr val="hlink"/>
              </a:buClr>
              <a:buNone/>
            </a:pPr>
            <a:r>
              <a:rPr lang="en-US" altLang="fr-FR" sz="1600" dirty="0"/>
              <a:t>So, a logistic regression can be seen as a proxy to a linear regression.</a:t>
            </a:r>
          </a:p>
          <a:p>
            <a:endParaRPr lang="fr-FR" dirty="0"/>
          </a:p>
        </p:txBody>
      </p:sp>
      <p:sp>
        <p:nvSpPr>
          <p:cNvPr id="4" name="Espace réservé du numéro de diapositive 3">
            <a:extLst>
              <a:ext uri="{FF2B5EF4-FFF2-40B4-BE49-F238E27FC236}">
                <a16:creationId xmlns:a16="http://schemas.microsoft.com/office/drawing/2014/main" id="{CE795C62-91AD-75C7-4D6E-22E0E827909D}"/>
              </a:ext>
            </a:extLst>
          </p:cNvPr>
          <p:cNvSpPr>
            <a:spLocks noGrp="1"/>
          </p:cNvSpPr>
          <p:nvPr>
            <p:ph type="sldNum" sz="quarter" idx="4"/>
          </p:nvPr>
        </p:nvSpPr>
        <p:spPr/>
        <p:txBody>
          <a:bodyPr/>
          <a:lstStyle/>
          <a:p>
            <a:fld id="{5EE7099E-8998-4851-915A-4F4831808297}" type="slidenum">
              <a:rPr lang="nl-NL" smtClean="0"/>
              <a:pPr/>
              <a:t>116</a:t>
            </a:fld>
            <a:endParaRPr lang="nl-NL"/>
          </a:p>
        </p:txBody>
      </p:sp>
      <p:sp>
        <p:nvSpPr>
          <p:cNvPr id="5" name="Parchemin : vertical 2">
            <a:extLst>
              <a:ext uri="{FF2B5EF4-FFF2-40B4-BE49-F238E27FC236}">
                <a16:creationId xmlns:a16="http://schemas.microsoft.com/office/drawing/2014/main" id="{8926D106-2DE9-1DE4-F7D9-D374CBF4F70D}"/>
              </a:ext>
            </a:extLst>
          </p:cNvPr>
          <p:cNvSpPr/>
          <p:nvPr/>
        </p:nvSpPr>
        <p:spPr>
          <a:xfrm>
            <a:off x="9641081" y="4391332"/>
            <a:ext cx="1728192" cy="1373584"/>
          </a:xfrm>
          <a:prstGeom prst="verticalScroll">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Démo</a:t>
            </a:r>
          </a:p>
        </p:txBody>
      </p:sp>
    </p:spTree>
    <p:extLst>
      <p:ext uri="{BB962C8B-B14F-4D97-AF65-F5344CB8AC3E}">
        <p14:creationId xmlns:p14="http://schemas.microsoft.com/office/powerpoint/2010/main" val="1710788507"/>
      </p:ext>
    </p:extLst>
  </p:cSld>
  <p:clrMapOvr>
    <a:masterClrMapping/>
  </p:clrMapOvr>
  <p:transition spd="slow">
    <p:wipe dir="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B18704-9380-B47F-0FEA-04A39AE30AB2}"/>
              </a:ext>
            </a:extLst>
          </p:cNvPr>
          <p:cNvSpPr>
            <a:spLocks noGrp="1"/>
          </p:cNvSpPr>
          <p:nvPr>
            <p:ph type="title"/>
          </p:nvPr>
        </p:nvSpPr>
        <p:spPr/>
        <p:txBody>
          <a:bodyPr/>
          <a:lstStyle/>
          <a:p>
            <a:pPr>
              <a:lnSpc>
                <a:spcPct val="90000"/>
              </a:lnSpc>
            </a:pPr>
            <a:r>
              <a:rPr lang="fr-FR" sz="3100" dirty="0"/>
              <a:t>Quantitative Vs Qualitatives Data </a:t>
            </a:r>
          </a:p>
        </p:txBody>
      </p:sp>
      <p:sp>
        <p:nvSpPr>
          <p:cNvPr id="5" name="Espace réservé du numéro de diapositive 4">
            <a:extLst>
              <a:ext uri="{FF2B5EF4-FFF2-40B4-BE49-F238E27FC236}">
                <a16:creationId xmlns:a16="http://schemas.microsoft.com/office/drawing/2014/main" id="{CC38B4CC-B00F-7DC4-03C5-2AAB3EE32B16}"/>
              </a:ext>
            </a:extLst>
          </p:cNvPr>
          <p:cNvSpPr>
            <a:spLocks noGrp="1"/>
          </p:cNvSpPr>
          <p:nvPr>
            <p:ph type="sldNum" sz="quarter" idx="4"/>
          </p:nvPr>
        </p:nvSpPr>
        <p:spPr/>
        <p:txBody>
          <a:bodyPr/>
          <a:lstStyle/>
          <a:p>
            <a:fld id="{5EE7099E-8998-4851-915A-4F4831808297}" type="slidenum">
              <a:rPr lang="nl-NL" smtClean="0"/>
              <a:pPr/>
              <a:t>117</a:t>
            </a:fld>
            <a:endParaRPr lang="nl-NL"/>
          </a:p>
        </p:txBody>
      </p:sp>
      <p:graphicFrame>
        <p:nvGraphicFramePr>
          <p:cNvPr id="6" name="Tableau 6">
            <a:extLst>
              <a:ext uri="{FF2B5EF4-FFF2-40B4-BE49-F238E27FC236}">
                <a16:creationId xmlns:a16="http://schemas.microsoft.com/office/drawing/2014/main" id="{0889B219-F09C-A302-3892-0C8692B48506}"/>
              </a:ext>
            </a:extLst>
          </p:cNvPr>
          <p:cNvGraphicFramePr>
            <a:graphicFrameLocks noGrp="1"/>
          </p:cNvGraphicFramePr>
          <p:nvPr>
            <p:extLst>
              <p:ext uri="{D42A27DB-BD31-4B8C-83A1-F6EECF244321}">
                <p14:modId xmlns:p14="http://schemas.microsoft.com/office/powerpoint/2010/main" val="587152116"/>
              </p:ext>
            </p:extLst>
          </p:nvPr>
        </p:nvGraphicFramePr>
        <p:xfrm>
          <a:off x="1827587" y="5065393"/>
          <a:ext cx="8543176" cy="1025340"/>
        </p:xfrm>
        <a:graphic>
          <a:graphicData uri="http://schemas.openxmlformats.org/drawingml/2006/table">
            <a:tbl>
              <a:tblPr firstRow="1" bandRow="1">
                <a:tableStyleId>{5C22544A-7EE6-4342-B048-85BDC9FD1C3A}</a:tableStyleId>
              </a:tblPr>
              <a:tblGrid>
                <a:gridCol w="4271588">
                  <a:extLst>
                    <a:ext uri="{9D8B030D-6E8A-4147-A177-3AD203B41FA5}">
                      <a16:colId xmlns:a16="http://schemas.microsoft.com/office/drawing/2014/main" val="1132048423"/>
                    </a:ext>
                  </a:extLst>
                </a:gridCol>
                <a:gridCol w="4271588">
                  <a:extLst>
                    <a:ext uri="{9D8B030D-6E8A-4147-A177-3AD203B41FA5}">
                      <a16:colId xmlns:a16="http://schemas.microsoft.com/office/drawing/2014/main" val="1143980378"/>
                    </a:ext>
                  </a:extLst>
                </a:gridCol>
              </a:tblGrid>
              <a:tr h="300557">
                <a:tc>
                  <a:txBody>
                    <a:bodyPr/>
                    <a:lstStyle/>
                    <a:p>
                      <a:pPr algn="ctr"/>
                      <a:r>
                        <a:rPr lang="en-US" sz="1600" noProof="0" dirty="0"/>
                        <a:t>Quantitative data </a:t>
                      </a:r>
                    </a:p>
                  </a:txBody>
                  <a:tcPr/>
                </a:tc>
                <a:tc>
                  <a:txBody>
                    <a:bodyPr/>
                    <a:lstStyle/>
                    <a:p>
                      <a:pPr algn="ctr"/>
                      <a:r>
                        <a:rPr lang="en-US" sz="1600" noProof="0" dirty="0"/>
                        <a:t>Qualitative Data</a:t>
                      </a:r>
                    </a:p>
                  </a:txBody>
                  <a:tcPr/>
                </a:tc>
                <a:extLst>
                  <a:ext uri="{0D108BD9-81ED-4DB2-BD59-A6C34878D82A}">
                    <a16:rowId xmlns:a16="http://schemas.microsoft.com/office/drawing/2014/main" val="2130783044"/>
                  </a:ext>
                </a:extLst>
              </a:tr>
              <a:tr h="300557">
                <a:tc>
                  <a:txBody>
                    <a:bodyPr/>
                    <a:lstStyle/>
                    <a:p>
                      <a:pPr algn="ctr"/>
                      <a:r>
                        <a:rPr lang="en-US" sz="1600" noProof="0" dirty="0"/>
                        <a:t>Countable and measurable</a:t>
                      </a:r>
                    </a:p>
                  </a:txBody>
                  <a:tcPr/>
                </a:tc>
                <a:tc>
                  <a:txBody>
                    <a:bodyPr/>
                    <a:lstStyle/>
                    <a:p>
                      <a:pPr algn="ctr"/>
                      <a:r>
                        <a:rPr lang="en-US" sz="1600" noProof="0" dirty="0"/>
                        <a:t>Not countable/measurable</a:t>
                      </a:r>
                    </a:p>
                  </a:txBody>
                  <a:tcPr/>
                </a:tc>
                <a:extLst>
                  <a:ext uri="{0D108BD9-81ED-4DB2-BD59-A6C34878D82A}">
                    <a16:rowId xmlns:a16="http://schemas.microsoft.com/office/drawing/2014/main" val="34750750"/>
                  </a:ext>
                </a:extLst>
              </a:tr>
              <a:tr h="354780">
                <a:tc>
                  <a:txBody>
                    <a:bodyPr/>
                    <a:lstStyle/>
                    <a:p>
                      <a:pPr algn="ctr"/>
                      <a:r>
                        <a:rPr lang="en-US" sz="1600" noProof="0" dirty="0"/>
                        <a:t> ”How many?” “How much?” “How often?”</a:t>
                      </a:r>
                    </a:p>
                  </a:txBody>
                  <a:tcPr/>
                </a:tc>
                <a:tc>
                  <a:txBody>
                    <a:bodyPr/>
                    <a:lstStyle/>
                    <a:p>
                      <a:pPr algn="ctr"/>
                      <a:r>
                        <a:rPr lang="en-US" sz="1600" noProof="0" dirty="0"/>
                        <a:t>  ”Why”  ”How” </a:t>
                      </a:r>
                    </a:p>
                  </a:txBody>
                  <a:tcPr/>
                </a:tc>
                <a:extLst>
                  <a:ext uri="{0D108BD9-81ED-4DB2-BD59-A6C34878D82A}">
                    <a16:rowId xmlns:a16="http://schemas.microsoft.com/office/drawing/2014/main" val="3192258812"/>
                  </a:ext>
                </a:extLst>
              </a:tr>
            </a:tbl>
          </a:graphicData>
        </a:graphic>
      </p:graphicFrame>
      <p:sp>
        <p:nvSpPr>
          <p:cNvPr id="12" name="ZoneTexte 11">
            <a:extLst>
              <a:ext uri="{FF2B5EF4-FFF2-40B4-BE49-F238E27FC236}">
                <a16:creationId xmlns:a16="http://schemas.microsoft.com/office/drawing/2014/main" id="{F4EE811E-3A12-D085-FB43-0BC5DE48AC84}"/>
              </a:ext>
            </a:extLst>
          </p:cNvPr>
          <p:cNvSpPr txBox="1"/>
          <p:nvPr/>
        </p:nvSpPr>
        <p:spPr>
          <a:xfrm>
            <a:off x="616023" y="1196752"/>
            <a:ext cx="10925395" cy="3672408"/>
          </a:xfrm>
          <a:prstGeom prst="rect">
            <a:avLst/>
          </a:prstGeom>
          <a:noFill/>
        </p:spPr>
        <p:txBody>
          <a:bodyPr wrap="square" lIns="108000" tIns="108000" rIns="108000" bIns="108000" rtlCol="0">
            <a:noAutofit/>
          </a:bodyPr>
          <a:lstStyle/>
          <a:p>
            <a:r>
              <a:rPr lang="en-US" b="1" noProof="0" dirty="0">
                <a:solidFill>
                  <a:schemeClr val="bg2"/>
                </a:solidFill>
              </a:rPr>
              <a:t>Definitions – Part 1</a:t>
            </a:r>
          </a:p>
          <a:p>
            <a:endParaRPr lang="en-US" b="1" noProof="0" dirty="0">
              <a:solidFill>
                <a:schemeClr val="bg2"/>
              </a:solidFill>
            </a:endParaRPr>
          </a:p>
          <a:p>
            <a:r>
              <a:rPr lang="en-US" sz="1600" b="1" noProof="0" dirty="0">
                <a:solidFill>
                  <a:schemeClr val="bg2"/>
                </a:solidFill>
              </a:rPr>
              <a:t>Qualitative variables </a:t>
            </a:r>
            <a:r>
              <a:rPr lang="en-US" sz="1600" noProof="0" dirty="0">
                <a:solidFill>
                  <a:schemeClr val="bg2"/>
                </a:solidFill>
              </a:rPr>
              <a:t>contain values that express a quality, a state, i.e., a condition, a unique and exclusive status such as sex, color or socio-professional category.</a:t>
            </a:r>
          </a:p>
          <a:p>
            <a:pPr marL="742950" lvl="1" indent="-285750">
              <a:buFont typeface="Wingdings" panose="05000000000000000000" pitchFamily="2" charset="2"/>
              <a:buChar char="Ø"/>
            </a:pPr>
            <a:r>
              <a:rPr lang="en-US" sz="1600" noProof="0" dirty="0">
                <a:solidFill>
                  <a:schemeClr val="bg2"/>
                </a:solidFill>
              </a:rPr>
              <a:t>The arithmetic operations that can be performed on this type of variable are relatively reduced and are limited to the counting of the numbers per modality (absolute frequencies) and the calculation of percentages (relative frequencies) and the mode.</a:t>
            </a:r>
          </a:p>
          <a:p>
            <a:endParaRPr lang="en-US" sz="1600" dirty="0">
              <a:solidFill>
                <a:schemeClr val="bg2"/>
              </a:solidFill>
            </a:endParaRPr>
          </a:p>
          <a:p>
            <a:r>
              <a:rPr lang="en-US" sz="1600" b="1" noProof="0" dirty="0">
                <a:solidFill>
                  <a:schemeClr val="bg2"/>
                </a:solidFill>
              </a:rPr>
              <a:t>Qualitative variable</a:t>
            </a:r>
            <a:r>
              <a:rPr lang="en-US" sz="1600" noProof="0" dirty="0">
                <a:solidFill>
                  <a:schemeClr val="bg2"/>
                </a:solidFill>
              </a:rPr>
              <a:t>, whether nominal or ordinal, is always discrete in nature, unlike a quantitative variable which can be either discrete or continuous in nature.</a:t>
            </a:r>
          </a:p>
          <a:p>
            <a:pPr marL="742950" lvl="1" indent="-285750">
              <a:buFont typeface="Wingdings" panose="05000000000000000000" pitchFamily="2" charset="2"/>
              <a:buChar char="Ø"/>
            </a:pPr>
            <a:r>
              <a:rPr lang="en-US" sz="1600" dirty="0">
                <a:solidFill>
                  <a:schemeClr val="bg2"/>
                </a:solidFill>
              </a:rPr>
              <a:t>Some treatments and analyses of qualitative data and variables require that they present a "pseudo quantitative" form instead of their "nominal" form. This is particularly the case when qualitative variables are used in a multivariate treatment or simply when one wishes to make them manipulable and compatible with statistical software.</a:t>
            </a:r>
          </a:p>
          <a:p>
            <a:endParaRPr lang="en-US" sz="1600" noProof="0" dirty="0">
              <a:solidFill>
                <a:schemeClr val="bg2"/>
              </a:solidFill>
            </a:endParaRPr>
          </a:p>
        </p:txBody>
      </p:sp>
    </p:spTree>
    <p:extLst>
      <p:ext uri="{BB962C8B-B14F-4D97-AF65-F5344CB8AC3E}">
        <p14:creationId xmlns:p14="http://schemas.microsoft.com/office/powerpoint/2010/main" val="2201723831"/>
      </p:ext>
    </p:extLst>
  </p:cSld>
  <p:clrMapOvr>
    <a:masterClrMapping/>
  </p:clrMapOvr>
  <p:transition spd="slow">
    <p:wipe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D8C560DB-2C90-370A-FEE8-65FB7231AED3}"/>
              </a:ext>
            </a:extLst>
          </p:cNvPr>
          <p:cNvSpPr>
            <a:spLocks noGrp="1"/>
          </p:cNvSpPr>
          <p:nvPr>
            <p:ph type="sldNum" sz="quarter" idx="4"/>
          </p:nvPr>
        </p:nvSpPr>
        <p:spPr/>
        <p:txBody>
          <a:bodyPr/>
          <a:lstStyle/>
          <a:p>
            <a:fld id="{5EE7099E-8998-4851-915A-4F4831808297}" type="slidenum">
              <a:rPr lang="nl-NL" smtClean="0"/>
              <a:pPr/>
              <a:t>118</a:t>
            </a:fld>
            <a:endParaRPr lang="nl-NL"/>
          </a:p>
        </p:txBody>
      </p:sp>
      <p:sp>
        <p:nvSpPr>
          <p:cNvPr id="6" name="Espace réservé du texte vertical 2">
            <a:extLst>
              <a:ext uri="{FF2B5EF4-FFF2-40B4-BE49-F238E27FC236}">
                <a16:creationId xmlns:a16="http://schemas.microsoft.com/office/drawing/2014/main" id="{E119E197-D391-1FA8-B5C0-383CDE3B6E3B}"/>
              </a:ext>
            </a:extLst>
          </p:cNvPr>
          <p:cNvSpPr>
            <a:spLocks noGrp="1"/>
          </p:cNvSpPr>
          <p:nvPr>
            <p:ph type="body" orient="vert" idx="1"/>
          </p:nvPr>
        </p:nvSpPr>
        <p:spPr>
          <a:xfrm>
            <a:off x="404662" y="1252836"/>
            <a:ext cx="11311137" cy="4795836"/>
          </a:xfrm>
        </p:spPr>
        <p:txBody>
          <a:bodyPr>
            <a:normAutofit/>
          </a:bodyPr>
          <a:lstStyle/>
          <a:p>
            <a:pPr marL="0" indent="0">
              <a:lnSpc>
                <a:spcPct val="100000"/>
              </a:lnSpc>
              <a:spcBef>
                <a:spcPts val="0"/>
              </a:spcBef>
              <a:spcAft>
                <a:spcPts val="0"/>
              </a:spcAft>
              <a:buNone/>
            </a:pPr>
            <a:r>
              <a:rPr lang="en-US" b="1" noProof="0" dirty="0">
                <a:solidFill>
                  <a:schemeClr val="bg2"/>
                </a:solidFill>
              </a:rPr>
              <a:t>Definitions – Part 2</a:t>
            </a:r>
          </a:p>
          <a:p>
            <a:pPr marL="0" indent="0">
              <a:lnSpc>
                <a:spcPct val="100000"/>
              </a:lnSpc>
              <a:spcBef>
                <a:spcPts val="0"/>
              </a:spcBef>
              <a:spcAft>
                <a:spcPts val="0"/>
              </a:spcAft>
              <a:buNone/>
            </a:pPr>
            <a:endParaRPr lang="en-US" sz="1600" b="1" dirty="0"/>
          </a:p>
          <a:p>
            <a:pPr marL="0" indent="0">
              <a:lnSpc>
                <a:spcPct val="100000"/>
              </a:lnSpc>
              <a:spcBef>
                <a:spcPts val="0"/>
              </a:spcBef>
              <a:spcAft>
                <a:spcPts val="0"/>
              </a:spcAft>
              <a:buNone/>
            </a:pPr>
            <a:r>
              <a:rPr lang="en-US" sz="1600" b="1" dirty="0"/>
              <a:t>Categorical data: </a:t>
            </a:r>
            <a:r>
              <a:rPr lang="en-US" sz="1600" dirty="0"/>
              <a:t>Discrete and ordinal, variables with a certain hierarchy.</a:t>
            </a:r>
          </a:p>
          <a:p>
            <a:pPr marL="0" indent="0">
              <a:lnSpc>
                <a:spcPct val="100000"/>
              </a:lnSpc>
              <a:spcBef>
                <a:spcPts val="0"/>
              </a:spcBef>
              <a:spcAft>
                <a:spcPts val="0"/>
              </a:spcAft>
              <a:buNone/>
            </a:pPr>
            <a:r>
              <a:rPr lang="en-US" sz="1600" dirty="0"/>
              <a:t>   </a:t>
            </a:r>
            <a:r>
              <a:rPr lang="en-US" sz="1400" i="1" dirty="0"/>
              <a:t>Example: </a:t>
            </a:r>
          </a:p>
          <a:p>
            <a:pPr lvl="1">
              <a:lnSpc>
                <a:spcPct val="100000"/>
              </a:lnSpc>
              <a:spcBef>
                <a:spcPts val="0"/>
              </a:spcBef>
              <a:spcAft>
                <a:spcPts val="0"/>
              </a:spcAft>
              <a:buFont typeface="Arial" panose="020B0604020202020204" pitchFamily="34" charset="0"/>
              <a:buChar char="•"/>
            </a:pPr>
            <a:r>
              <a:rPr lang="en-US" sz="1400" dirty="0"/>
              <a:t>5 = Very good</a:t>
            </a:r>
          </a:p>
          <a:p>
            <a:pPr lvl="1">
              <a:lnSpc>
                <a:spcPct val="100000"/>
              </a:lnSpc>
              <a:spcBef>
                <a:spcPts val="0"/>
              </a:spcBef>
              <a:spcAft>
                <a:spcPts val="0"/>
              </a:spcAft>
              <a:buFont typeface="Arial" panose="020B0604020202020204" pitchFamily="34" charset="0"/>
              <a:buChar char="•"/>
            </a:pPr>
            <a:r>
              <a:rPr lang="en-US" sz="1400" dirty="0"/>
              <a:t>4 = Good</a:t>
            </a:r>
          </a:p>
          <a:p>
            <a:pPr lvl="1">
              <a:lnSpc>
                <a:spcPct val="100000"/>
              </a:lnSpc>
              <a:spcBef>
                <a:spcPts val="0"/>
              </a:spcBef>
              <a:spcAft>
                <a:spcPts val="0"/>
              </a:spcAft>
              <a:buFont typeface="Arial" panose="020B0604020202020204" pitchFamily="34" charset="0"/>
              <a:buChar char="•"/>
            </a:pPr>
            <a:r>
              <a:rPr lang="en-US" sz="1400" dirty="0"/>
              <a:t>3 = Average</a:t>
            </a:r>
          </a:p>
          <a:p>
            <a:pPr lvl="1">
              <a:lnSpc>
                <a:spcPct val="100000"/>
              </a:lnSpc>
              <a:spcBef>
                <a:spcPts val="0"/>
              </a:spcBef>
              <a:spcAft>
                <a:spcPts val="0"/>
              </a:spcAft>
              <a:buFont typeface="Arial" panose="020B0604020202020204" pitchFamily="34" charset="0"/>
              <a:buChar char="•"/>
            </a:pPr>
            <a:r>
              <a:rPr lang="en-US" sz="1400" dirty="0"/>
              <a:t>2 = Bad</a:t>
            </a:r>
          </a:p>
          <a:p>
            <a:pPr lvl="1">
              <a:lnSpc>
                <a:spcPct val="100000"/>
              </a:lnSpc>
              <a:spcBef>
                <a:spcPts val="0"/>
              </a:spcBef>
              <a:spcAft>
                <a:spcPts val="0"/>
              </a:spcAft>
              <a:buFont typeface="Arial" panose="020B0604020202020204" pitchFamily="34" charset="0"/>
              <a:buChar char="•"/>
            </a:pPr>
            <a:r>
              <a:rPr lang="en-US" sz="1400" dirty="0"/>
              <a:t>1 = Very poor</a:t>
            </a:r>
          </a:p>
          <a:p>
            <a:pPr lvl="1">
              <a:lnSpc>
                <a:spcPct val="100000"/>
              </a:lnSpc>
              <a:spcBef>
                <a:spcPts val="0"/>
              </a:spcBef>
              <a:spcAft>
                <a:spcPts val="0"/>
              </a:spcAft>
            </a:pPr>
            <a:endParaRPr lang="en-US" dirty="0"/>
          </a:p>
          <a:p>
            <a:pPr marL="0" indent="0">
              <a:buNone/>
            </a:pPr>
            <a:r>
              <a:rPr lang="en-US" sz="1600" b="1" dirty="0"/>
              <a:t>Dummy variable</a:t>
            </a:r>
          </a:p>
          <a:p>
            <a:pPr lvl="1">
              <a:spcBef>
                <a:spcPts val="0"/>
              </a:spcBef>
              <a:spcAft>
                <a:spcPts val="0"/>
              </a:spcAft>
              <a:buFont typeface="Arial" panose="020B0604020202020204" pitchFamily="34" charset="0"/>
              <a:buChar char="•"/>
            </a:pPr>
            <a:r>
              <a:rPr lang="en-US" sz="1400" dirty="0"/>
              <a:t>Can only take 2 values : 0 or 1</a:t>
            </a:r>
          </a:p>
          <a:p>
            <a:pPr lvl="1">
              <a:spcBef>
                <a:spcPts val="0"/>
              </a:spcBef>
              <a:spcAft>
                <a:spcPts val="0"/>
              </a:spcAft>
              <a:buFont typeface="Arial" panose="020B0604020202020204" pitchFamily="34" charset="0"/>
              <a:buChar char="•"/>
            </a:pPr>
            <a:r>
              <a:rPr lang="en-US" sz="1400" dirty="0"/>
              <a:t>Indicate the presence or absence of some categorical effect</a:t>
            </a:r>
          </a:p>
          <a:p>
            <a:pPr lvl="1">
              <a:spcBef>
                <a:spcPts val="0"/>
              </a:spcBef>
              <a:spcAft>
                <a:spcPts val="0"/>
              </a:spcAft>
              <a:buFont typeface="Arial" panose="020B0604020202020204" pitchFamily="34" charset="0"/>
              <a:buChar char="•"/>
            </a:pPr>
            <a:r>
              <a:rPr lang="en-US" sz="1400" dirty="0"/>
              <a:t>Used for non hierarchal data</a:t>
            </a:r>
          </a:p>
          <a:p>
            <a:pPr marL="180975" lvl="1" indent="0">
              <a:spcBef>
                <a:spcPts val="0"/>
              </a:spcBef>
              <a:spcAft>
                <a:spcPts val="0"/>
              </a:spcAft>
              <a:buNone/>
            </a:pPr>
            <a:r>
              <a:rPr lang="en-US" sz="1400" i="1" dirty="0"/>
              <a:t>Example:  </a:t>
            </a:r>
            <a:r>
              <a:rPr lang="en-US" sz="1400" dirty="0"/>
              <a:t>Gender</a:t>
            </a:r>
          </a:p>
          <a:p>
            <a:pPr marL="825500" lvl="6" indent="-285750">
              <a:spcBef>
                <a:spcPts val="0"/>
              </a:spcBef>
              <a:spcAft>
                <a:spcPts val="0"/>
              </a:spcAft>
              <a:buFont typeface="Wingdings" panose="05000000000000000000" pitchFamily="2" charset="2"/>
              <a:buChar char="q"/>
            </a:pPr>
            <a:r>
              <a:rPr lang="en-US" sz="1400" dirty="0"/>
              <a:t>Male</a:t>
            </a:r>
          </a:p>
          <a:p>
            <a:pPr marL="825500" lvl="6" indent="-285750">
              <a:spcBef>
                <a:spcPts val="0"/>
              </a:spcBef>
              <a:spcAft>
                <a:spcPts val="0"/>
              </a:spcAft>
              <a:buFont typeface="Wingdings" panose="05000000000000000000" pitchFamily="2" charset="2"/>
              <a:buChar char="q"/>
            </a:pPr>
            <a:r>
              <a:rPr lang="en-US" sz="1400" dirty="0"/>
              <a:t>Female                             </a:t>
            </a:r>
          </a:p>
        </p:txBody>
      </p:sp>
      <p:sp>
        <p:nvSpPr>
          <p:cNvPr id="7" name="Titre 1">
            <a:extLst>
              <a:ext uri="{FF2B5EF4-FFF2-40B4-BE49-F238E27FC236}">
                <a16:creationId xmlns:a16="http://schemas.microsoft.com/office/drawing/2014/main" id="{C0471524-D629-05B2-37FE-743370C5A1A2}"/>
              </a:ext>
            </a:extLst>
          </p:cNvPr>
          <p:cNvSpPr>
            <a:spLocks noGrp="1"/>
          </p:cNvSpPr>
          <p:nvPr>
            <p:ph type="title"/>
          </p:nvPr>
        </p:nvSpPr>
        <p:spPr>
          <a:xfrm>
            <a:off x="404662" y="404664"/>
            <a:ext cx="11389024" cy="432048"/>
          </a:xfrm>
        </p:spPr>
        <p:txBody>
          <a:bodyPr/>
          <a:lstStyle/>
          <a:p>
            <a:pPr>
              <a:lnSpc>
                <a:spcPct val="90000"/>
              </a:lnSpc>
            </a:pPr>
            <a:r>
              <a:rPr lang="fr-FR" sz="3100" dirty="0"/>
              <a:t>Quantitative Vs Qualitatives Data </a:t>
            </a:r>
          </a:p>
        </p:txBody>
      </p:sp>
      <p:sp>
        <p:nvSpPr>
          <p:cNvPr id="10" name="Rectangle: Rounded Corners 9">
            <a:extLst>
              <a:ext uri="{FF2B5EF4-FFF2-40B4-BE49-F238E27FC236}">
                <a16:creationId xmlns:a16="http://schemas.microsoft.com/office/drawing/2014/main" id="{C6D641C4-1504-E982-C3F8-3A021D60B619}"/>
              </a:ext>
            </a:extLst>
          </p:cNvPr>
          <p:cNvSpPr/>
          <p:nvPr/>
        </p:nvSpPr>
        <p:spPr>
          <a:xfrm>
            <a:off x="6110275" y="5051412"/>
            <a:ext cx="5832648" cy="110750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It should be noted that the numbers assigned to the qualitative modalities for the purpose of their transformation have no meaning and cannot be the object of arithmetical operations such as the calculation of a sum or an average. They are "numbers" that do not alter the fundamental properties of the categorical variables, whether nominal or ordinal.</a:t>
            </a:r>
          </a:p>
        </p:txBody>
      </p:sp>
      <p:pic>
        <p:nvPicPr>
          <p:cNvPr id="16" name="Picture 15" descr="Icon&#10;&#10;Description automatically generated">
            <a:extLst>
              <a:ext uri="{FF2B5EF4-FFF2-40B4-BE49-F238E27FC236}">
                <a16:creationId xmlns:a16="http://schemas.microsoft.com/office/drawing/2014/main" id="{7736AEB0-1ACE-A390-F645-B1075FCE7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3635" y="5217846"/>
            <a:ext cx="846595" cy="774635"/>
          </a:xfrm>
          <a:prstGeom prst="rect">
            <a:avLst/>
          </a:prstGeom>
        </p:spPr>
      </p:pic>
    </p:spTree>
    <p:extLst>
      <p:ext uri="{BB962C8B-B14F-4D97-AF65-F5344CB8AC3E}">
        <p14:creationId xmlns:p14="http://schemas.microsoft.com/office/powerpoint/2010/main" val="3281312935"/>
      </p:ext>
    </p:extLst>
  </p:cSld>
  <p:clrMapOvr>
    <a:masterClrMapping/>
  </p:clrMapOvr>
  <p:transition spd="slow">
    <p:wipe dir="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vertical 2">
            <a:extLst>
              <a:ext uri="{FF2B5EF4-FFF2-40B4-BE49-F238E27FC236}">
                <a16:creationId xmlns:a16="http://schemas.microsoft.com/office/drawing/2014/main" id="{5D090D45-4D37-0BC7-DC83-2889F782426B}"/>
              </a:ext>
            </a:extLst>
          </p:cNvPr>
          <p:cNvSpPr>
            <a:spLocks noGrp="1"/>
          </p:cNvSpPr>
          <p:nvPr>
            <p:ph type="body" orient="vert" idx="1"/>
          </p:nvPr>
        </p:nvSpPr>
        <p:spPr>
          <a:xfrm>
            <a:off x="404662" y="1252836"/>
            <a:ext cx="11384397" cy="4795836"/>
          </a:xfrm>
        </p:spPr>
        <p:txBody>
          <a:bodyPr>
            <a:normAutofit/>
          </a:bodyPr>
          <a:lstStyle/>
          <a:p>
            <a:pPr marL="0" indent="0">
              <a:buNone/>
            </a:pPr>
            <a:r>
              <a:rPr lang="en-US" b="1" dirty="0"/>
              <a:t>Transforming quantitative variables into qualitative variables</a:t>
            </a:r>
          </a:p>
          <a:p>
            <a:pPr marL="0" indent="0">
              <a:buNone/>
            </a:pPr>
            <a:r>
              <a:rPr lang="en-US" sz="1600" dirty="0"/>
              <a:t>Quantitative data or variables contain numerical values referring to a recognized unit of measurement. For this reason, they are sometimes referred to as metric variables. Height, weight, area, distance, income, age, turnover or population (in the sense of number of inhabitants) are quantitative variables.</a:t>
            </a:r>
          </a:p>
          <a:p>
            <a:pPr marL="0" indent="0">
              <a:buNone/>
            </a:pPr>
            <a:r>
              <a:rPr lang="en-US" sz="1600" dirty="0"/>
              <a:t>All simple and complex arithmetic operations are applicable to quantitative variables, from enumeration (absolute frequencies) and other percentage calculations (relative frequencies) through the mean, median and standard deviation to numerical modeling.</a:t>
            </a:r>
          </a:p>
          <a:p>
            <a:r>
              <a:rPr lang="en-US" sz="1600" dirty="0"/>
              <a:t>The transformation of a quantitative variable into a qualitative variable, is also possible and even desirable in certain cases of figures even if it remains more delicate and imposes the respect of much stricter rules.</a:t>
            </a:r>
          </a:p>
          <a:p>
            <a:r>
              <a:rPr lang="en-US" sz="1600" dirty="0"/>
              <a:t>Most of the time, the transformation of a quantitative variable into a qualitative variable involves the constitution of classes from the observed distribution.</a:t>
            </a:r>
          </a:p>
          <a:p>
            <a:pPr marL="0" indent="0">
              <a:buNone/>
            </a:pPr>
            <a:endParaRPr lang="en-US" sz="1600" dirty="0"/>
          </a:p>
        </p:txBody>
      </p:sp>
      <p:sp>
        <p:nvSpPr>
          <p:cNvPr id="5" name="Espace réservé du numéro de diapositive 4">
            <a:extLst>
              <a:ext uri="{FF2B5EF4-FFF2-40B4-BE49-F238E27FC236}">
                <a16:creationId xmlns:a16="http://schemas.microsoft.com/office/drawing/2014/main" id="{54FEA46B-CB2B-830B-1432-6001DBD36F94}"/>
              </a:ext>
            </a:extLst>
          </p:cNvPr>
          <p:cNvSpPr>
            <a:spLocks noGrp="1"/>
          </p:cNvSpPr>
          <p:nvPr>
            <p:ph type="sldNum" sz="quarter" idx="4"/>
          </p:nvPr>
        </p:nvSpPr>
        <p:spPr/>
        <p:txBody>
          <a:bodyPr/>
          <a:lstStyle/>
          <a:p>
            <a:fld id="{5EE7099E-8998-4851-915A-4F4831808297}" type="slidenum">
              <a:rPr lang="nl-NL" smtClean="0"/>
              <a:pPr/>
              <a:t>119</a:t>
            </a:fld>
            <a:endParaRPr lang="nl-NL"/>
          </a:p>
        </p:txBody>
      </p:sp>
      <p:sp>
        <p:nvSpPr>
          <p:cNvPr id="6" name="ZoneTexte 5">
            <a:extLst>
              <a:ext uri="{FF2B5EF4-FFF2-40B4-BE49-F238E27FC236}">
                <a16:creationId xmlns:a16="http://schemas.microsoft.com/office/drawing/2014/main" id="{D27B151E-2BC8-B988-8A45-E6BBF06327FB}"/>
              </a:ext>
            </a:extLst>
          </p:cNvPr>
          <p:cNvSpPr txBox="1"/>
          <p:nvPr/>
        </p:nvSpPr>
        <p:spPr>
          <a:xfrm>
            <a:off x="6914020" y="4293096"/>
            <a:ext cx="4875039" cy="3744416"/>
          </a:xfrm>
          <a:prstGeom prst="rect">
            <a:avLst/>
          </a:prstGeom>
          <a:noFill/>
        </p:spPr>
        <p:txBody>
          <a:bodyPr wrap="square" lIns="108000" tIns="108000" rIns="108000" bIns="108000" rtlCol="0">
            <a:noAutofit/>
          </a:bodyPr>
          <a:lstStyle/>
          <a:p>
            <a:endParaRPr lang="fr-FR" dirty="0"/>
          </a:p>
        </p:txBody>
      </p:sp>
      <p:sp>
        <p:nvSpPr>
          <p:cNvPr id="9" name="Titre 1">
            <a:extLst>
              <a:ext uri="{FF2B5EF4-FFF2-40B4-BE49-F238E27FC236}">
                <a16:creationId xmlns:a16="http://schemas.microsoft.com/office/drawing/2014/main" id="{7C52EB83-9B11-6F1C-9976-821BBF47B883}"/>
              </a:ext>
            </a:extLst>
          </p:cNvPr>
          <p:cNvSpPr>
            <a:spLocks noGrp="1"/>
          </p:cNvSpPr>
          <p:nvPr>
            <p:ph type="title"/>
          </p:nvPr>
        </p:nvSpPr>
        <p:spPr>
          <a:xfrm>
            <a:off x="404662" y="404664"/>
            <a:ext cx="11389024" cy="432048"/>
          </a:xfrm>
        </p:spPr>
        <p:txBody>
          <a:bodyPr/>
          <a:lstStyle/>
          <a:p>
            <a:pPr>
              <a:lnSpc>
                <a:spcPct val="90000"/>
              </a:lnSpc>
            </a:pPr>
            <a:r>
              <a:rPr lang="fr-FR" sz="3100" dirty="0"/>
              <a:t>Quantitative Vs Qualitatives Data </a:t>
            </a:r>
          </a:p>
        </p:txBody>
      </p:sp>
    </p:spTree>
    <p:extLst>
      <p:ext uri="{BB962C8B-B14F-4D97-AF65-F5344CB8AC3E}">
        <p14:creationId xmlns:p14="http://schemas.microsoft.com/office/powerpoint/2010/main" val="3855538427"/>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68ABB0-30CD-A709-3096-10FE797691CD}"/>
              </a:ext>
            </a:extLst>
          </p:cNvPr>
          <p:cNvPicPr>
            <a:picLocks noChangeAspect="1"/>
          </p:cNvPicPr>
          <p:nvPr/>
        </p:nvPicPr>
        <p:blipFill>
          <a:blip r:embed="rId2"/>
          <a:stretch>
            <a:fillRect/>
          </a:stretch>
        </p:blipFill>
        <p:spPr>
          <a:xfrm>
            <a:off x="4282925" y="1412776"/>
            <a:ext cx="7510761" cy="4558816"/>
          </a:xfrm>
          <a:prstGeom prst="rect">
            <a:avLst/>
          </a:prstGeom>
        </p:spPr>
      </p:pic>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Importing Data in Excel</a:t>
            </a:r>
          </a:p>
        </p:txBody>
      </p:sp>
      <p:sp>
        <p:nvSpPr>
          <p:cNvPr id="8" name="Tijdelijke aanduiding voor verticale tekst 7"/>
          <p:cNvSpPr>
            <a:spLocks noGrp="1"/>
          </p:cNvSpPr>
          <p:nvPr>
            <p:ph type="body" orient="vert" idx="1"/>
          </p:nvPr>
        </p:nvSpPr>
        <p:spPr>
          <a:xfrm>
            <a:off x="404662" y="1252836"/>
            <a:ext cx="3534273" cy="4795836"/>
          </a:xfrm>
        </p:spPr>
        <p:txBody>
          <a:bodyPr>
            <a:normAutofit/>
          </a:bodyPr>
          <a:lstStyle/>
          <a:p>
            <a:pPr lvl="3"/>
            <a:r>
              <a:rPr lang="nl-NL" dirty="0"/>
              <a:t>Importing CSV file – Part 4</a:t>
            </a:r>
          </a:p>
          <a:p>
            <a:pPr lvl="3"/>
            <a:endParaRPr lang="nl-NL" dirty="0"/>
          </a:p>
          <a:p>
            <a:pPr marL="514350" indent="-514350">
              <a:buFont typeface="+mj-lt"/>
              <a:buAutoNum type="arabicPeriod" startAt="8"/>
            </a:pPr>
            <a:r>
              <a:rPr lang="en-US" dirty="0"/>
              <a:t>Look at the table of data to ensure that the heading at the top contains names for the columns and not data.</a:t>
            </a:r>
          </a:p>
          <a:p>
            <a:pPr marL="714375" indent="-174625">
              <a:buFont typeface="Wingdings" panose="05000000000000000000" pitchFamily="2" charset="2"/>
              <a:buChar char="Ø"/>
              <a:tabLst>
                <a:tab pos="714375" algn="l"/>
              </a:tabLst>
            </a:pPr>
            <a:r>
              <a:rPr lang="en-US" sz="1400" dirty="0"/>
              <a:t>If column headings aren’t shown, click the </a:t>
            </a:r>
            <a:r>
              <a:rPr lang="en-US" sz="1400" b="1" u="sng" dirty="0"/>
              <a:t>Use First Row as Headers</a:t>
            </a:r>
            <a:r>
              <a:rPr lang="en-US" sz="1400" dirty="0"/>
              <a:t> button.</a:t>
            </a:r>
          </a:p>
          <a:p>
            <a:pPr marL="0" indent="0" fontAlgn="base">
              <a:buNone/>
            </a:pPr>
            <a:endParaRPr lang="en-US" b="1" u="sng" dirty="0"/>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12</a:t>
            </a:fld>
            <a:endParaRPr lang="nl-NL"/>
          </a:p>
        </p:txBody>
      </p:sp>
      <p:sp>
        <p:nvSpPr>
          <p:cNvPr id="5" name="Rectangle 4">
            <a:extLst>
              <a:ext uri="{FF2B5EF4-FFF2-40B4-BE49-F238E27FC236}">
                <a16:creationId xmlns:a16="http://schemas.microsoft.com/office/drawing/2014/main" id="{096AF6DD-82CA-1FDB-42F7-5291B38206E4}"/>
              </a:ext>
            </a:extLst>
          </p:cNvPr>
          <p:cNvSpPr/>
          <p:nvPr/>
        </p:nvSpPr>
        <p:spPr>
          <a:xfrm>
            <a:off x="6891263" y="1628801"/>
            <a:ext cx="864096" cy="14401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663803702"/>
      </p:ext>
    </p:extLst>
  </p:cSld>
  <p:clrMapOvr>
    <a:masterClrMapping/>
  </p:clrMapOvr>
  <p:transition spd="slow">
    <p:wipe dir="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8C6574-5F2E-E456-71BA-163AE1E1266E}"/>
              </a:ext>
            </a:extLst>
          </p:cNvPr>
          <p:cNvSpPr>
            <a:spLocks noGrp="1"/>
          </p:cNvSpPr>
          <p:nvPr>
            <p:ph type="title"/>
          </p:nvPr>
        </p:nvSpPr>
        <p:spPr/>
        <p:txBody>
          <a:bodyPr/>
          <a:lstStyle/>
          <a:p>
            <a:r>
              <a:rPr lang="fr-FR" sz="3100" dirty="0"/>
              <a:t>Quantitatives to qualitatives</a:t>
            </a:r>
          </a:p>
        </p:txBody>
      </p:sp>
      <p:sp>
        <p:nvSpPr>
          <p:cNvPr id="3" name="Espace réservé du texte vertical 2">
            <a:extLst>
              <a:ext uri="{FF2B5EF4-FFF2-40B4-BE49-F238E27FC236}">
                <a16:creationId xmlns:a16="http://schemas.microsoft.com/office/drawing/2014/main" id="{B3DB98FF-7ABC-713B-7553-F4B2B99C5C80}"/>
              </a:ext>
            </a:extLst>
          </p:cNvPr>
          <p:cNvSpPr>
            <a:spLocks noGrp="1"/>
          </p:cNvSpPr>
          <p:nvPr>
            <p:ph type="body" orient="vert" idx="1"/>
          </p:nvPr>
        </p:nvSpPr>
        <p:spPr>
          <a:xfrm>
            <a:off x="404662" y="1136481"/>
            <a:ext cx="11389023" cy="5256584"/>
          </a:xfrm>
        </p:spPr>
        <p:txBody>
          <a:bodyPr>
            <a:normAutofit/>
          </a:bodyPr>
          <a:lstStyle/>
          <a:p>
            <a:pPr marL="0" indent="0">
              <a:buNone/>
            </a:pPr>
            <a:r>
              <a:rPr lang="en-US" b="1" dirty="0"/>
              <a:t>Discretization – part 1</a:t>
            </a:r>
          </a:p>
          <a:p>
            <a:pPr marL="0" indent="0">
              <a:buNone/>
            </a:pPr>
            <a:r>
              <a:rPr lang="en-US" sz="1600" dirty="0"/>
              <a:t>This operation is called discretization since, whatever the nature of the quantitative data upstream (interval or ratio, discrete or continuous), it inevitably results in the production of a discrete ordinal qualitative variable.</a:t>
            </a:r>
          </a:p>
          <a:p>
            <a:pPr marL="0" indent="0">
              <a:buNone/>
            </a:pPr>
            <a:r>
              <a:rPr lang="en-US" sz="1600" b="1" dirty="0"/>
              <a:t>Warning: </a:t>
            </a:r>
            <a:r>
              <a:rPr lang="en-US" sz="1600" dirty="0"/>
              <a:t>It is therefore important to bear in mind that this transformation leads to a loss of information and also to a reduction in the capacity to analyze and process the data since certain parameters can no longer be calculated precisely from a discrete distribution (mean, standard deviation, etc.). </a:t>
            </a:r>
          </a:p>
          <a:p>
            <a:pPr marL="0" indent="0">
              <a:buNone/>
            </a:pPr>
            <a:r>
              <a:rPr lang="en-US" sz="1600" b="1" dirty="0"/>
              <a:t>Methods</a:t>
            </a:r>
            <a:endParaRPr lang="en-US" b="1" dirty="0"/>
          </a:p>
          <a:p>
            <a:pPr marL="0" indent="0">
              <a:buNone/>
            </a:pPr>
            <a:r>
              <a:rPr lang="en-US" sz="1600" dirty="0"/>
              <a:t>There are several complex methods for the discretization of a distribution of values, best method will always be the knowledge that we have of the studied phenomenon.</a:t>
            </a:r>
          </a:p>
          <a:p>
            <a:pPr marL="0" indent="0">
              <a:buNone/>
            </a:pPr>
            <a:r>
              <a:rPr lang="en-US" sz="1600" dirty="0"/>
              <a:t>There are therefore two groups of discretization methods:</a:t>
            </a:r>
          </a:p>
          <a:p>
            <a:r>
              <a:rPr lang="en-US" sz="1600" b="1" dirty="0"/>
              <a:t>Empirical methods: </a:t>
            </a:r>
            <a:r>
              <a:rPr lang="en-US" sz="1600" dirty="0"/>
              <a:t>based on experience and knowledge of the phenomenon studied, they also use the shape of the distribution to detect natural breaks and thus delimit the boundaries of the classes to be created. This method, partly visual, requires a good knowledge of the phenomenon to be treated.</a:t>
            </a:r>
          </a:p>
          <a:p>
            <a:pPr lvl="1"/>
            <a:endParaRPr lang="fr-FR" dirty="0"/>
          </a:p>
        </p:txBody>
      </p:sp>
      <p:sp>
        <p:nvSpPr>
          <p:cNvPr id="4" name="Espace réservé du numéro de diapositive 3">
            <a:extLst>
              <a:ext uri="{FF2B5EF4-FFF2-40B4-BE49-F238E27FC236}">
                <a16:creationId xmlns:a16="http://schemas.microsoft.com/office/drawing/2014/main" id="{4B5E9891-FE2D-B983-D849-F2C11C952616}"/>
              </a:ext>
            </a:extLst>
          </p:cNvPr>
          <p:cNvSpPr>
            <a:spLocks noGrp="1"/>
          </p:cNvSpPr>
          <p:nvPr>
            <p:ph type="sldNum" sz="quarter" idx="4"/>
          </p:nvPr>
        </p:nvSpPr>
        <p:spPr/>
        <p:txBody>
          <a:bodyPr/>
          <a:lstStyle/>
          <a:p>
            <a:fld id="{5EE7099E-8998-4851-915A-4F4831808297}" type="slidenum">
              <a:rPr lang="nl-NL" smtClean="0"/>
              <a:pPr/>
              <a:t>120</a:t>
            </a:fld>
            <a:endParaRPr lang="nl-NL"/>
          </a:p>
        </p:txBody>
      </p:sp>
    </p:spTree>
    <p:extLst>
      <p:ext uri="{BB962C8B-B14F-4D97-AF65-F5344CB8AC3E}">
        <p14:creationId xmlns:p14="http://schemas.microsoft.com/office/powerpoint/2010/main" val="3599466895"/>
      </p:ext>
    </p:extLst>
  </p:cSld>
  <p:clrMapOvr>
    <a:masterClrMapping/>
  </p:clrMapOvr>
  <p:transition spd="slow">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8C6574-5F2E-E456-71BA-163AE1E1266E}"/>
              </a:ext>
            </a:extLst>
          </p:cNvPr>
          <p:cNvSpPr>
            <a:spLocks noGrp="1"/>
          </p:cNvSpPr>
          <p:nvPr>
            <p:ph type="title"/>
          </p:nvPr>
        </p:nvSpPr>
        <p:spPr/>
        <p:txBody>
          <a:bodyPr/>
          <a:lstStyle/>
          <a:p>
            <a:r>
              <a:rPr lang="fr-FR" sz="3100" dirty="0"/>
              <a:t>Quantitatives to qualitatives</a:t>
            </a:r>
          </a:p>
        </p:txBody>
      </p:sp>
      <p:sp>
        <p:nvSpPr>
          <p:cNvPr id="3" name="Espace réservé du texte vertical 2">
            <a:extLst>
              <a:ext uri="{FF2B5EF4-FFF2-40B4-BE49-F238E27FC236}">
                <a16:creationId xmlns:a16="http://schemas.microsoft.com/office/drawing/2014/main" id="{B3DB98FF-7ABC-713B-7553-F4B2B99C5C80}"/>
              </a:ext>
            </a:extLst>
          </p:cNvPr>
          <p:cNvSpPr>
            <a:spLocks noGrp="1"/>
          </p:cNvSpPr>
          <p:nvPr>
            <p:ph type="body" orient="vert" idx="1"/>
          </p:nvPr>
        </p:nvSpPr>
        <p:spPr>
          <a:xfrm>
            <a:off x="321615" y="1187055"/>
            <a:ext cx="11389023" cy="5256584"/>
          </a:xfrm>
        </p:spPr>
        <p:txBody>
          <a:bodyPr>
            <a:normAutofit/>
          </a:bodyPr>
          <a:lstStyle/>
          <a:p>
            <a:pPr marL="0" indent="0">
              <a:buNone/>
            </a:pPr>
            <a:r>
              <a:rPr lang="en-US" b="1" dirty="0"/>
              <a:t>Discretization – part 2</a:t>
            </a:r>
          </a:p>
          <a:p>
            <a:r>
              <a:rPr lang="en-US" sz="1600" b="1" dirty="0"/>
              <a:t>Default methods: </a:t>
            </a:r>
            <a:r>
              <a:rPr lang="en-US" sz="1600" dirty="0"/>
              <a:t>do not require either a thorough knowledge of the phenomenon or a study of the distribution. Their simplicity is equal to the approximations they generate, and they tend, in fact, to smooth the studied phenomenon. Their principle is simple: considering either the total size of the population studied or the total amplitude of the distribution of the variable studied, these methods propose, as soon as a desired number of classes is defined :</a:t>
            </a:r>
          </a:p>
          <a:p>
            <a:pPr lvl="1">
              <a:spcBef>
                <a:spcPts val="0"/>
              </a:spcBef>
              <a:spcAft>
                <a:spcPts val="0"/>
              </a:spcAft>
              <a:buFont typeface="Courier New" panose="02070309020205020404" pitchFamily="49" charset="0"/>
              <a:buChar char="o"/>
            </a:pPr>
            <a:r>
              <a:rPr lang="en-US" dirty="0"/>
              <a:t>either a discretization into classes of </a:t>
            </a:r>
            <a:r>
              <a:rPr lang="en-US" b="1" dirty="0"/>
              <a:t>Equal Amplitude</a:t>
            </a:r>
            <a:r>
              <a:rPr lang="en-US" dirty="0"/>
              <a:t>,</a:t>
            </a:r>
          </a:p>
          <a:p>
            <a:pPr lvl="1">
              <a:spcBef>
                <a:spcPts val="0"/>
              </a:spcBef>
              <a:spcAft>
                <a:spcPts val="0"/>
              </a:spcAft>
              <a:buFont typeface="Courier New" panose="02070309020205020404" pitchFamily="49" charset="0"/>
              <a:buChar char="o"/>
            </a:pPr>
            <a:r>
              <a:rPr lang="en-US" dirty="0"/>
              <a:t>or a discretization into classes of </a:t>
            </a:r>
            <a:r>
              <a:rPr lang="en-US" b="1" dirty="0"/>
              <a:t>Equal Size</a:t>
            </a:r>
            <a:r>
              <a:rPr lang="en-US" dirty="0"/>
              <a:t>.</a:t>
            </a:r>
          </a:p>
          <a:p>
            <a:pPr lvl="1">
              <a:spcBef>
                <a:spcPts val="0"/>
              </a:spcBef>
              <a:spcAft>
                <a:spcPts val="0"/>
              </a:spcAft>
              <a:buFont typeface="Courier New" panose="02070309020205020404" pitchFamily="49" charset="0"/>
              <a:buChar char="o"/>
            </a:pPr>
            <a:endParaRPr lang="en-US" dirty="0"/>
          </a:p>
          <a:p>
            <a:pPr>
              <a:spcBef>
                <a:spcPts val="0"/>
              </a:spcBef>
              <a:spcAft>
                <a:spcPts val="0"/>
              </a:spcAft>
            </a:pPr>
            <a:r>
              <a:rPr lang="en-US" sz="1600" b="1" dirty="0"/>
              <a:t>How to determine the number of classes ?</a:t>
            </a:r>
          </a:p>
          <a:p>
            <a:pPr>
              <a:spcBef>
                <a:spcPts val="0"/>
              </a:spcBef>
              <a:spcAft>
                <a:spcPts val="0"/>
              </a:spcAft>
            </a:pPr>
            <a:endParaRPr lang="en-US" sz="1600" b="1" dirty="0"/>
          </a:p>
          <a:p>
            <a:pPr marL="0" marR="0" lvl="0" indent="0" algn="l" defTabSz="914400" rtl="0" eaLnBrk="0" fontAlgn="base" latinLnBrk="0" hangingPunct="0">
              <a:lnSpc>
                <a:spcPct val="110000"/>
              </a:lnSpc>
              <a:spcBef>
                <a:spcPct val="0"/>
              </a:spcBef>
              <a:spcAft>
                <a:spcPct val="0"/>
              </a:spcAft>
              <a:buClrTx/>
              <a:buSzTx/>
              <a:buFontTx/>
              <a:buNone/>
              <a:tabLst/>
            </a:pPr>
            <a:r>
              <a:rPr lang="en-US" altLang="fr-FR" sz="1600" dirty="0">
                <a:solidFill>
                  <a:schemeClr val="bg2"/>
                </a:solidFill>
                <a:latin typeface="+mn-lt"/>
              </a:rPr>
              <a:t>Two methods are proposed to create a meaningful breakdown: </a:t>
            </a:r>
          </a:p>
          <a:p>
            <a:pPr marL="0" marR="0" lvl="0" indent="0" algn="l" defTabSz="914400" rtl="0" eaLnBrk="0" fontAlgn="base" latinLnBrk="0" hangingPunct="0">
              <a:lnSpc>
                <a:spcPct val="110000"/>
              </a:lnSpc>
              <a:spcBef>
                <a:spcPct val="0"/>
              </a:spcBef>
              <a:spcAft>
                <a:spcPct val="0"/>
              </a:spcAft>
              <a:buClrTx/>
              <a:buSzTx/>
              <a:buFontTx/>
              <a:buNone/>
              <a:tabLst/>
            </a:pPr>
            <a:r>
              <a:rPr lang="en-US" altLang="fr-FR" sz="1600" dirty="0"/>
              <a:t>T</a:t>
            </a:r>
            <a:r>
              <a:rPr lang="en-US" altLang="fr-FR" sz="1600" dirty="0">
                <a:solidFill>
                  <a:schemeClr val="bg2"/>
                </a:solidFill>
                <a:latin typeface="+mn-lt"/>
              </a:rPr>
              <a:t>hey consider the total number of people in the distribution.</a:t>
            </a:r>
          </a:p>
          <a:p>
            <a:pPr lvl="1" eaLnBrk="0" fontAlgn="base" hangingPunct="0">
              <a:lnSpc>
                <a:spcPct val="110000"/>
              </a:lnSpc>
              <a:spcBef>
                <a:spcPct val="0"/>
              </a:spcBef>
              <a:spcAft>
                <a:spcPct val="0"/>
              </a:spcAft>
              <a:buClrTx/>
            </a:pPr>
            <a:r>
              <a:rPr lang="en-US" altLang="fr-FR" dirty="0">
                <a:solidFill>
                  <a:schemeClr val="bg2"/>
                </a:solidFill>
                <a:latin typeface="+mn-lt"/>
              </a:rPr>
              <a:t>For </a:t>
            </a:r>
            <a:r>
              <a:rPr lang="en-US" altLang="fr-FR" b="1" i="1" dirty="0">
                <a:solidFill>
                  <a:schemeClr val="tx2">
                    <a:lumMod val="75000"/>
                  </a:schemeClr>
                </a:solidFill>
                <a:latin typeface="+mn-lt"/>
              </a:rPr>
              <a:t>Brooks-Carruthers</a:t>
            </a:r>
            <a:r>
              <a:rPr lang="en-US" altLang="fr-FR" dirty="0">
                <a:solidFill>
                  <a:schemeClr val="bg2"/>
                </a:solidFill>
                <a:latin typeface="+mn-lt"/>
              </a:rPr>
              <a:t>, the number of classes K1 must be :</a:t>
            </a:r>
          </a:p>
          <a:p>
            <a:pPr marL="180975" lvl="1" indent="0" algn="ctr" eaLnBrk="0" fontAlgn="base" hangingPunct="0">
              <a:lnSpc>
                <a:spcPct val="110000"/>
              </a:lnSpc>
              <a:spcBef>
                <a:spcPct val="0"/>
              </a:spcBef>
              <a:spcAft>
                <a:spcPct val="0"/>
              </a:spcAft>
              <a:buClrTx/>
              <a:buNone/>
            </a:pPr>
            <a:r>
              <a:rPr lang="en-US" altLang="fr-FR" b="1" i="1" dirty="0">
                <a:solidFill>
                  <a:schemeClr val="bg2"/>
                </a:solidFill>
                <a:latin typeface="+mn-lt"/>
              </a:rPr>
              <a:t>K1 &lt; 5 log10 N</a:t>
            </a:r>
          </a:p>
          <a:p>
            <a:pPr marL="180975" lvl="1" indent="0" algn="ctr" eaLnBrk="0" fontAlgn="base" hangingPunct="0">
              <a:lnSpc>
                <a:spcPct val="110000"/>
              </a:lnSpc>
              <a:spcBef>
                <a:spcPct val="0"/>
              </a:spcBef>
              <a:spcAft>
                <a:spcPct val="0"/>
              </a:spcAft>
              <a:buClrTx/>
              <a:buNone/>
            </a:pPr>
            <a:endParaRPr lang="en-US" altLang="fr-FR" b="1" i="1" dirty="0">
              <a:solidFill>
                <a:schemeClr val="bg2"/>
              </a:solidFill>
              <a:latin typeface="+mn-lt"/>
            </a:endParaRPr>
          </a:p>
          <a:p>
            <a:pPr lvl="1" eaLnBrk="0" fontAlgn="base" hangingPunct="0">
              <a:lnSpc>
                <a:spcPct val="110000"/>
              </a:lnSpc>
              <a:spcBef>
                <a:spcPct val="0"/>
              </a:spcBef>
              <a:spcAft>
                <a:spcPct val="0"/>
              </a:spcAft>
              <a:buClrTx/>
            </a:pPr>
            <a:r>
              <a:rPr lang="en-US" altLang="fr-FR" dirty="0">
                <a:solidFill>
                  <a:schemeClr val="bg2"/>
                </a:solidFill>
                <a:latin typeface="+mn-lt"/>
              </a:rPr>
              <a:t>For </a:t>
            </a:r>
            <a:r>
              <a:rPr lang="en-US" altLang="fr-FR" b="1" i="1" dirty="0" err="1">
                <a:solidFill>
                  <a:schemeClr val="tx2">
                    <a:lumMod val="75000"/>
                  </a:schemeClr>
                </a:solidFill>
              </a:rPr>
              <a:t>Huntsberger</a:t>
            </a:r>
            <a:r>
              <a:rPr lang="en-US" altLang="fr-FR" b="1" i="1" dirty="0">
                <a:solidFill>
                  <a:schemeClr val="tx2">
                    <a:lumMod val="75000"/>
                  </a:schemeClr>
                </a:solidFill>
              </a:rPr>
              <a:t>, </a:t>
            </a:r>
            <a:r>
              <a:rPr lang="en-US" altLang="fr-FR" dirty="0">
                <a:solidFill>
                  <a:schemeClr val="bg2"/>
                </a:solidFill>
                <a:latin typeface="+mn-lt"/>
              </a:rPr>
              <a:t>the number of classes K2 must be:</a:t>
            </a:r>
          </a:p>
          <a:p>
            <a:pPr marL="180975" lvl="1" indent="0" algn="ctr" eaLnBrk="0" fontAlgn="base" hangingPunct="0">
              <a:lnSpc>
                <a:spcPct val="110000"/>
              </a:lnSpc>
              <a:spcBef>
                <a:spcPct val="0"/>
              </a:spcBef>
              <a:spcAft>
                <a:spcPct val="0"/>
              </a:spcAft>
              <a:buClrTx/>
              <a:buNone/>
            </a:pPr>
            <a:r>
              <a:rPr lang="en-US" altLang="fr-FR" b="1" i="1" dirty="0"/>
              <a:t>K2 = 1 + 3.3 log10 N</a:t>
            </a:r>
          </a:p>
          <a:p>
            <a:pPr>
              <a:spcBef>
                <a:spcPts val="0"/>
              </a:spcBef>
              <a:spcAft>
                <a:spcPts val="0"/>
              </a:spcAft>
            </a:pPr>
            <a:endParaRPr lang="en-US" sz="1600" dirty="0"/>
          </a:p>
          <a:p>
            <a:pPr>
              <a:spcBef>
                <a:spcPts val="0"/>
              </a:spcBef>
              <a:spcAft>
                <a:spcPts val="0"/>
              </a:spcAft>
            </a:pPr>
            <a:endParaRPr lang="en-US" sz="1600" dirty="0"/>
          </a:p>
          <a:p>
            <a:pPr>
              <a:spcBef>
                <a:spcPts val="0"/>
              </a:spcBef>
              <a:spcAft>
                <a:spcPts val="0"/>
              </a:spcAft>
            </a:pPr>
            <a:endParaRPr lang="en-US" sz="1600" b="1" dirty="0"/>
          </a:p>
        </p:txBody>
      </p:sp>
      <p:sp>
        <p:nvSpPr>
          <p:cNvPr id="4" name="Espace réservé du numéro de diapositive 3">
            <a:extLst>
              <a:ext uri="{FF2B5EF4-FFF2-40B4-BE49-F238E27FC236}">
                <a16:creationId xmlns:a16="http://schemas.microsoft.com/office/drawing/2014/main" id="{4B5E9891-FE2D-B983-D849-F2C11C952616}"/>
              </a:ext>
            </a:extLst>
          </p:cNvPr>
          <p:cNvSpPr>
            <a:spLocks noGrp="1"/>
          </p:cNvSpPr>
          <p:nvPr>
            <p:ph type="sldNum" sz="quarter" idx="4"/>
          </p:nvPr>
        </p:nvSpPr>
        <p:spPr/>
        <p:txBody>
          <a:bodyPr/>
          <a:lstStyle/>
          <a:p>
            <a:fld id="{5EE7099E-8998-4851-915A-4F4831808297}" type="slidenum">
              <a:rPr lang="nl-NL" smtClean="0"/>
              <a:pPr/>
              <a:t>121</a:t>
            </a:fld>
            <a:endParaRPr lang="nl-NL"/>
          </a:p>
        </p:txBody>
      </p:sp>
      <p:sp>
        <p:nvSpPr>
          <p:cNvPr id="6" name="Parchemin : vertical 2">
            <a:extLst>
              <a:ext uri="{FF2B5EF4-FFF2-40B4-BE49-F238E27FC236}">
                <a16:creationId xmlns:a16="http://schemas.microsoft.com/office/drawing/2014/main" id="{0DCD824C-BEF4-CA30-92CE-9547F0127979}"/>
              </a:ext>
            </a:extLst>
          </p:cNvPr>
          <p:cNvSpPr/>
          <p:nvPr/>
        </p:nvSpPr>
        <p:spPr>
          <a:xfrm>
            <a:off x="10260907" y="4887305"/>
            <a:ext cx="1728192" cy="1373584"/>
          </a:xfrm>
          <a:prstGeom prst="verticalScroll">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Démo</a:t>
            </a:r>
          </a:p>
        </p:txBody>
      </p:sp>
    </p:spTree>
    <p:extLst>
      <p:ext uri="{BB962C8B-B14F-4D97-AF65-F5344CB8AC3E}">
        <p14:creationId xmlns:p14="http://schemas.microsoft.com/office/powerpoint/2010/main" val="285203752"/>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Importing Data in Excel</a:t>
            </a:r>
          </a:p>
        </p:txBody>
      </p:sp>
      <p:sp>
        <p:nvSpPr>
          <p:cNvPr id="8" name="Tijdelijke aanduiding voor verticale tekst 7"/>
          <p:cNvSpPr>
            <a:spLocks noGrp="1"/>
          </p:cNvSpPr>
          <p:nvPr>
            <p:ph type="body" orient="vert" idx="1"/>
          </p:nvPr>
        </p:nvSpPr>
        <p:spPr>
          <a:xfrm>
            <a:off x="404662" y="1252836"/>
            <a:ext cx="4326361" cy="4795836"/>
          </a:xfrm>
        </p:spPr>
        <p:txBody>
          <a:bodyPr>
            <a:normAutofit/>
          </a:bodyPr>
          <a:lstStyle/>
          <a:p>
            <a:pPr lvl="3"/>
            <a:r>
              <a:rPr lang="nl-NL" dirty="0"/>
              <a:t>Importing CSV file – Part 5</a:t>
            </a:r>
          </a:p>
          <a:p>
            <a:pPr lvl="3"/>
            <a:endParaRPr lang="nl-NL" dirty="0"/>
          </a:p>
          <a:p>
            <a:pPr marL="514350" indent="-514350">
              <a:buFont typeface="+mj-lt"/>
              <a:buAutoNum type="arabicPeriod" startAt="9"/>
            </a:pPr>
            <a:r>
              <a:rPr lang="en-US" dirty="0"/>
              <a:t>Click the dropdown arrow below the </a:t>
            </a:r>
            <a:r>
              <a:rPr lang="en-US" b="1" u="sng" dirty="0"/>
              <a:t>Close &amp; Load</a:t>
            </a:r>
            <a:r>
              <a:rPr lang="en-US" dirty="0"/>
              <a:t> button and select </a:t>
            </a:r>
            <a:r>
              <a:rPr lang="en-US" b="1" u="sng" dirty="0"/>
              <a:t>Close &amp;</a:t>
            </a:r>
            <a:r>
              <a:rPr lang="en-US" dirty="0"/>
              <a:t> </a:t>
            </a:r>
            <a:r>
              <a:rPr lang="en-US" b="1" u="sng" dirty="0"/>
              <a:t>Load To</a:t>
            </a:r>
            <a:r>
              <a:rPr lang="en-US" dirty="0"/>
              <a:t>.</a:t>
            </a:r>
          </a:p>
          <a:p>
            <a:pPr marL="514350" indent="-514350">
              <a:buFont typeface="+mj-lt"/>
              <a:buAutoNum type="arabicPeriod" startAt="9"/>
            </a:pPr>
            <a:r>
              <a:rPr lang="en-US" dirty="0"/>
              <a:t>Select that you would like to view this data as a table in the existing worksheet. The cell you selected will be listed.</a:t>
            </a:r>
          </a:p>
          <a:p>
            <a:pPr marL="514350" indent="-514350">
              <a:buFont typeface="+mj-lt"/>
              <a:buAutoNum type="arabicPeriod" startAt="9"/>
            </a:pPr>
            <a:r>
              <a:rPr lang="en-US" dirty="0"/>
              <a:t>Click the </a:t>
            </a:r>
            <a:r>
              <a:rPr lang="en-US" b="1" u="sng" dirty="0"/>
              <a:t>OK</a:t>
            </a:r>
            <a:r>
              <a:rPr lang="en-US" dirty="0"/>
              <a:t> button.</a:t>
            </a:r>
          </a:p>
          <a:p>
            <a:pPr marL="714375" indent="-174625">
              <a:buFont typeface="Wingdings" panose="05000000000000000000" pitchFamily="2" charset="2"/>
              <a:buChar char="Ø"/>
              <a:tabLst>
                <a:tab pos="714375" algn="l"/>
              </a:tabLst>
            </a:pPr>
            <a:endParaRPr lang="en-US" dirty="0"/>
          </a:p>
          <a:p>
            <a:pPr marL="714375" indent="-174625">
              <a:buFont typeface="Wingdings" panose="05000000000000000000" pitchFamily="2" charset="2"/>
              <a:buChar char="Ø"/>
              <a:tabLst>
                <a:tab pos="714375" algn="l"/>
              </a:tabLst>
            </a:pPr>
            <a:endParaRPr lang="en-US" dirty="0"/>
          </a:p>
          <a:p>
            <a:pPr marL="539750" indent="0">
              <a:buNone/>
              <a:tabLst>
                <a:tab pos="714375" algn="l"/>
              </a:tabLst>
            </a:pPr>
            <a:endParaRPr lang="en-US" dirty="0"/>
          </a:p>
          <a:p>
            <a:pPr marL="0" indent="0" fontAlgn="base">
              <a:buNone/>
            </a:pPr>
            <a:endParaRPr lang="en-US" b="1" u="sng" dirty="0"/>
          </a:p>
          <a:p>
            <a:pPr lvl="3"/>
            <a:endParaRPr lang="nl-NL" dirty="0"/>
          </a:p>
          <a:p>
            <a:pPr lvl="2"/>
            <a:endParaRPr lang="nl-NL" dirty="0"/>
          </a:p>
        </p:txBody>
      </p:sp>
      <p:pic>
        <p:nvPicPr>
          <p:cNvPr id="4" name="Picture 3">
            <a:extLst>
              <a:ext uri="{FF2B5EF4-FFF2-40B4-BE49-F238E27FC236}">
                <a16:creationId xmlns:a16="http://schemas.microsoft.com/office/drawing/2014/main" id="{CD07C50B-6A5B-D7E0-F689-AFEC6584DAF8}"/>
              </a:ext>
            </a:extLst>
          </p:cNvPr>
          <p:cNvPicPr>
            <a:picLocks noChangeAspect="1"/>
          </p:cNvPicPr>
          <p:nvPr/>
        </p:nvPicPr>
        <p:blipFill rotWithShape="1">
          <a:blip r:embed="rId2"/>
          <a:srcRect t="1701" r="31691" b="3800"/>
          <a:stretch/>
        </p:blipFill>
        <p:spPr>
          <a:xfrm>
            <a:off x="4891043" y="1340768"/>
            <a:ext cx="6902495" cy="4248472"/>
          </a:xfrm>
          <a:prstGeom prst="rect">
            <a:avLst/>
          </a:prstGeom>
          <a:noFill/>
        </p:spPr>
      </p:pic>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13</a:t>
            </a:fld>
            <a:endParaRPr lang="nl-NL"/>
          </a:p>
        </p:txBody>
      </p:sp>
      <p:sp>
        <p:nvSpPr>
          <p:cNvPr id="9" name="Rectangle 8">
            <a:extLst>
              <a:ext uri="{FF2B5EF4-FFF2-40B4-BE49-F238E27FC236}">
                <a16:creationId xmlns:a16="http://schemas.microsoft.com/office/drawing/2014/main" id="{725172ED-1A7B-2F7B-2D8D-7C2358C37F4B}"/>
              </a:ext>
            </a:extLst>
          </p:cNvPr>
          <p:cNvSpPr/>
          <p:nvPr/>
        </p:nvSpPr>
        <p:spPr>
          <a:xfrm>
            <a:off x="4894475" y="1844824"/>
            <a:ext cx="864096" cy="14401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094201231"/>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Importing Data in Excel</a:t>
            </a:r>
          </a:p>
        </p:txBody>
      </p:sp>
      <p:sp>
        <p:nvSpPr>
          <p:cNvPr id="8" name="Tijdelijke aanduiding voor verticale tekst 7"/>
          <p:cNvSpPr>
            <a:spLocks noGrp="1"/>
          </p:cNvSpPr>
          <p:nvPr>
            <p:ph type="body" orient="vert" idx="1"/>
          </p:nvPr>
        </p:nvSpPr>
        <p:spPr>
          <a:xfrm>
            <a:off x="404662" y="1252836"/>
            <a:ext cx="5262465" cy="4795836"/>
          </a:xfrm>
        </p:spPr>
        <p:txBody>
          <a:bodyPr>
            <a:normAutofit/>
          </a:bodyPr>
          <a:lstStyle/>
          <a:p>
            <a:pPr lvl="3"/>
            <a:r>
              <a:rPr lang="nl-NL" dirty="0"/>
              <a:t>Importing CSV file – Part 6</a:t>
            </a:r>
          </a:p>
          <a:p>
            <a:pPr lvl="3"/>
            <a:endParaRPr lang="nl-NL" dirty="0"/>
          </a:p>
          <a:p>
            <a:pPr marL="514350" indent="-514350">
              <a:buFont typeface="+mj-lt"/>
              <a:buAutoNum type="arabicPeriod" startAt="12"/>
            </a:pPr>
            <a:r>
              <a:rPr lang="en-US" dirty="0"/>
              <a:t>In the Import Data dialog box, choose to put the data on an </a:t>
            </a:r>
            <a:r>
              <a:rPr lang="en-US" i="1" dirty="0"/>
              <a:t>Existing sheet</a:t>
            </a:r>
            <a:r>
              <a:rPr lang="en-US" dirty="0"/>
              <a:t>.</a:t>
            </a:r>
          </a:p>
          <a:p>
            <a:pPr marL="514350" indent="-514350">
              <a:buFont typeface="+mj-lt"/>
              <a:buAutoNum type="arabicPeriod" startAt="12"/>
            </a:pPr>
            <a:r>
              <a:rPr lang="en-US" dirty="0"/>
              <a:t>Check the cell location. Fix it if it’s not the right cell.</a:t>
            </a:r>
          </a:p>
          <a:p>
            <a:pPr marL="514350" indent="-514350">
              <a:buFont typeface="+mj-lt"/>
              <a:buAutoNum type="arabicPeriod" startAt="12"/>
            </a:pPr>
            <a:r>
              <a:rPr lang="en-US" dirty="0"/>
              <a:t>Click the </a:t>
            </a:r>
            <a:r>
              <a:rPr lang="en-US" b="1" u="sng" dirty="0"/>
              <a:t>OK</a:t>
            </a:r>
            <a:r>
              <a:rPr lang="en-US" dirty="0"/>
              <a:t> button to perform the import.</a:t>
            </a:r>
          </a:p>
          <a:p>
            <a:pPr marL="0" indent="0" fontAlgn="base">
              <a:buNone/>
            </a:pPr>
            <a:endParaRPr lang="en-US" b="1" u="sng" dirty="0"/>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14</a:t>
            </a:fld>
            <a:endParaRPr lang="nl-NL"/>
          </a:p>
        </p:txBody>
      </p:sp>
      <p:pic>
        <p:nvPicPr>
          <p:cNvPr id="3" name="Content Placeholder 6">
            <a:extLst>
              <a:ext uri="{FF2B5EF4-FFF2-40B4-BE49-F238E27FC236}">
                <a16:creationId xmlns:a16="http://schemas.microsoft.com/office/drawing/2014/main" id="{B5BA3C4A-6E0D-43CF-4043-F6DCB8C63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8095" y="2295685"/>
            <a:ext cx="2923809" cy="2571429"/>
          </a:xfrm>
          <a:prstGeom prst="rect">
            <a:avLst/>
          </a:prstGeom>
        </p:spPr>
      </p:pic>
      <p:sp>
        <p:nvSpPr>
          <p:cNvPr id="4" name="Parchemin : vertical 3">
            <a:extLst>
              <a:ext uri="{FF2B5EF4-FFF2-40B4-BE49-F238E27FC236}">
                <a16:creationId xmlns:a16="http://schemas.microsoft.com/office/drawing/2014/main" id="{29B40B92-38FA-13A9-8EE4-6C6EBAAE815D}"/>
              </a:ext>
            </a:extLst>
          </p:cNvPr>
          <p:cNvSpPr/>
          <p:nvPr/>
        </p:nvSpPr>
        <p:spPr>
          <a:xfrm>
            <a:off x="1825936" y="4293096"/>
            <a:ext cx="1728192" cy="1373584"/>
          </a:xfrm>
          <a:prstGeom prst="verticalScroll">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Démo</a:t>
            </a:r>
          </a:p>
        </p:txBody>
      </p:sp>
    </p:spTree>
    <p:extLst>
      <p:ext uri="{BB962C8B-B14F-4D97-AF65-F5344CB8AC3E}">
        <p14:creationId xmlns:p14="http://schemas.microsoft.com/office/powerpoint/2010/main" val="533594328"/>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Importing Data in Excel</a:t>
            </a:r>
          </a:p>
        </p:txBody>
      </p:sp>
      <p:sp>
        <p:nvSpPr>
          <p:cNvPr id="8" name="Tijdelijke aanduiding voor verticale tekst 7"/>
          <p:cNvSpPr>
            <a:spLocks noGrp="1"/>
          </p:cNvSpPr>
          <p:nvPr>
            <p:ph type="body" orient="vert" idx="1"/>
          </p:nvPr>
        </p:nvSpPr>
        <p:spPr>
          <a:xfrm>
            <a:off x="404662" y="1252836"/>
            <a:ext cx="11023105" cy="4795836"/>
          </a:xfrm>
        </p:spPr>
        <p:txBody>
          <a:bodyPr>
            <a:normAutofit/>
          </a:bodyPr>
          <a:lstStyle/>
          <a:p>
            <a:pPr lvl="3"/>
            <a:r>
              <a:rPr lang="nl-NL" dirty="0"/>
              <a:t>Importing Data from a Webpage – Part 1</a:t>
            </a:r>
          </a:p>
          <a:p>
            <a:pPr marL="0" indent="0">
              <a:buNone/>
            </a:pPr>
            <a:r>
              <a:rPr lang="en-US" dirty="0"/>
              <a:t>Let’s assume that we need for our data mining project, we need to include the historical data of </a:t>
            </a:r>
            <a:r>
              <a:rPr lang="en-US" dirty="0">
                <a:hlinkClick r:id="rId2"/>
              </a:rPr>
              <a:t>Gold Market </a:t>
            </a:r>
            <a:r>
              <a:rPr lang="en-US" dirty="0"/>
              <a:t>in the analysis.</a:t>
            </a:r>
          </a:p>
          <a:p>
            <a:pPr marL="0" indent="0">
              <a:buNone/>
            </a:pPr>
            <a:endParaRPr lang="en-US" dirty="0"/>
          </a:p>
          <a:p>
            <a:pPr marL="0" indent="0" fontAlgn="base">
              <a:buNone/>
            </a:pPr>
            <a:endParaRPr lang="en-US" b="1" u="sng" dirty="0"/>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15</a:t>
            </a:fld>
            <a:endParaRPr lang="nl-NL"/>
          </a:p>
        </p:txBody>
      </p:sp>
      <p:pic>
        <p:nvPicPr>
          <p:cNvPr id="5" name="Picture 4">
            <a:extLst>
              <a:ext uri="{FF2B5EF4-FFF2-40B4-BE49-F238E27FC236}">
                <a16:creationId xmlns:a16="http://schemas.microsoft.com/office/drawing/2014/main" id="{524F92FA-1221-F5B1-2E9F-21962EBB061F}"/>
              </a:ext>
            </a:extLst>
          </p:cNvPr>
          <p:cNvPicPr>
            <a:picLocks noChangeAspect="1"/>
          </p:cNvPicPr>
          <p:nvPr/>
        </p:nvPicPr>
        <p:blipFill>
          <a:blip r:embed="rId3"/>
          <a:stretch>
            <a:fillRect/>
          </a:stretch>
        </p:blipFill>
        <p:spPr>
          <a:xfrm>
            <a:off x="2883239" y="2276872"/>
            <a:ext cx="6065950" cy="4054731"/>
          </a:xfrm>
          <a:prstGeom prst="rect">
            <a:avLst/>
          </a:prstGeom>
        </p:spPr>
      </p:pic>
    </p:spTree>
    <p:extLst>
      <p:ext uri="{BB962C8B-B14F-4D97-AF65-F5344CB8AC3E}">
        <p14:creationId xmlns:p14="http://schemas.microsoft.com/office/powerpoint/2010/main" val="1346036397"/>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Importing Data in Excel</a:t>
            </a:r>
          </a:p>
        </p:txBody>
      </p:sp>
      <p:sp>
        <p:nvSpPr>
          <p:cNvPr id="8" name="Tijdelijke aanduiding voor verticale tekst 7"/>
          <p:cNvSpPr>
            <a:spLocks noGrp="1"/>
          </p:cNvSpPr>
          <p:nvPr>
            <p:ph type="body" orient="vert" idx="1"/>
          </p:nvPr>
        </p:nvSpPr>
        <p:spPr>
          <a:xfrm>
            <a:off x="404662" y="1252836"/>
            <a:ext cx="11388876" cy="4795836"/>
          </a:xfrm>
        </p:spPr>
        <p:txBody>
          <a:bodyPr>
            <a:normAutofit/>
          </a:bodyPr>
          <a:lstStyle/>
          <a:p>
            <a:pPr lvl="3"/>
            <a:r>
              <a:rPr lang="nl-NL" dirty="0"/>
              <a:t>Importing Data from a Webpage – Part 2</a:t>
            </a:r>
          </a:p>
          <a:p>
            <a:pPr marL="523875" lvl="1" indent="-342900">
              <a:buFont typeface="+mj-lt"/>
              <a:buAutoNum type="arabicPeriod"/>
            </a:pPr>
            <a:r>
              <a:rPr lang="en-US" sz="1800" dirty="0"/>
              <a:t>Click the first cell on the worksheet to contain the imported data</a:t>
            </a:r>
          </a:p>
          <a:p>
            <a:pPr marL="523875" lvl="1" indent="-342900">
              <a:buFont typeface="+mj-lt"/>
              <a:buAutoNum type="arabicPeriod"/>
            </a:pPr>
            <a:r>
              <a:rPr lang="en-US" sz="1800" dirty="0"/>
              <a:t>Click the </a:t>
            </a:r>
            <a:r>
              <a:rPr lang="en-US" sz="1800" b="1" u="sng" dirty="0"/>
              <a:t>From Web </a:t>
            </a:r>
            <a:r>
              <a:rPr lang="en-US" sz="1800" dirty="0"/>
              <a:t>button to display the From Web dialog box</a:t>
            </a:r>
          </a:p>
          <a:p>
            <a:pPr marL="0" indent="0">
              <a:buNone/>
            </a:pPr>
            <a:endParaRPr lang="en-US" dirty="0"/>
          </a:p>
          <a:p>
            <a:pPr marL="0" indent="0" fontAlgn="base">
              <a:buNone/>
            </a:pPr>
            <a:endParaRPr lang="en-US" b="1" u="sng" dirty="0"/>
          </a:p>
          <a:p>
            <a:pPr lvl="3"/>
            <a:endParaRPr lang="nl-NL" dirty="0"/>
          </a:p>
          <a:p>
            <a:pPr lvl="2"/>
            <a:endParaRPr lang="nl-NL" dirty="0"/>
          </a:p>
        </p:txBody>
      </p:sp>
      <p:pic>
        <p:nvPicPr>
          <p:cNvPr id="4" name="Picture 3">
            <a:extLst>
              <a:ext uri="{FF2B5EF4-FFF2-40B4-BE49-F238E27FC236}">
                <a16:creationId xmlns:a16="http://schemas.microsoft.com/office/drawing/2014/main" id="{4FEF1D04-CD74-3356-2356-603CEB92D4AA}"/>
              </a:ext>
            </a:extLst>
          </p:cNvPr>
          <p:cNvPicPr>
            <a:picLocks noChangeAspect="1"/>
          </p:cNvPicPr>
          <p:nvPr/>
        </p:nvPicPr>
        <p:blipFill>
          <a:blip r:embed="rId2"/>
          <a:stretch>
            <a:fillRect/>
          </a:stretch>
        </p:blipFill>
        <p:spPr>
          <a:xfrm>
            <a:off x="2426767" y="2492896"/>
            <a:ext cx="7344816" cy="3654046"/>
          </a:xfrm>
          <a:prstGeom prst="rect">
            <a:avLst/>
          </a:prstGeom>
          <a:noFill/>
        </p:spPr>
      </p:pic>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16</a:t>
            </a:fld>
            <a:endParaRPr lang="nl-NL"/>
          </a:p>
        </p:txBody>
      </p:sp>
      <p:sp>
        <p:nvSpPr>
          <p:cNvPr id="6" name="Rectangle 5">
            <a:extLst>
              <a:ext uri="{FF2B5EF4-FFF2-40B4-BE49-F238E27FC236}">
                <a16:creationId xmlns:a16="http://schemas.microsoft.com/office/drawing/2014/main" id="{5EBC63F4-3032-804C-32D2-A36D73AD3715}"/>
              </a:ext>
            </a:extLst>
          </p:cNvPr>
          <p:cNvSpPr/>
          <p:nvPr/>
        </p:nvSpPr>
        <p:spPr>
          <a:xfrm>
            <a:off x="2642791" y="2780928"/>
            <a:ext cx="576064" cy="14401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395202593"/>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Importing Data in Excel</a:t>
            </a:r>
          </a:p>
        </p:txBody>
      </p:sp>
      <p:sp>
        <p:nvSpPr>
          <p:cNvPr id="8" name="Tijdelijke aanduiding voor verticale tekst 7"/>
          <p:cNvSpPr>
            <a:spLocks noGrp="1"/>
          </p:cNvSpPr>
          <p:nvPr>
            <p:ph type="body" orient="vert" idx="1"/>
          </p:nvPr>
        </p:nvSpPr>
        <p:spPr>
          <a:xfrm>
            <a:off x="404662" y="1252836"/>
            <a:ext cx="5622505" cy="4795836"/>
          </a:xfrm>
        </p:spPr>
        <p:txBody>
          <a:bodyPr>
            <a:normAutofit/>
          </a:bodyPr>
          <a:lstStyle/>
          <a:p>
            <a:pPr lvl="3"/>
            <a:r>
              <a:rPr lang="nl-NL" dirty="0"/>
              <a:t>Importing Data from a Webpage – Part 3</a:t>
            </a:r>
          </a:p>
          <a:p>
            <a:pPr marL="523875" lvl="1" indent="-342900">
              <a:buFont typeface="+mj-lt"/>
              <a:buAutoNum type="arabicPeriod" startAt="3"/>
            </a:pPr>
            <a:r>
              <a:rPr lang="en-US" sz="1800" dirty="0"/>
              <a:t>Type the Web page address in the URL box</a:t>
            </a:r>
          </a:p>
          <a:p>
            <a:pPr marL="523875" lvl="1" indent="-342900">
              <a:buFont typeface="+mj-lt"/>
              <a:buAutoNum type="arabicPeriod" startAt="3"/>
            </a:pPr>
            <a:r>
              <a:rPr lang="en-US" sz="1800" dirty="0"/>
              <a:t>Click </a:t>
            </a:r>
            <a:r>
              <a:rPr lang="en-US" sz="1800" b="1" u="sng" dirty="0"/>
              <a:t>OK</a:t>
            </a:r>
            <a:r>
              <a:rPr lang="en-US" sz="1800" dirty="0"/>
              <a:t> to display the Navigator dialog box</a:t>
            </a:r>
          </a:p>
          <a:p>
            <a:pPr marL="523875" lvl="1" indent="-342900">
              <a:buFont typeface="+mj-lt"/>
              <a:buAutoNum type="arabicPeriod" startAt="3"/>
            </a:pPr>
            <a:r>
              <a:rPr lang="en-US" sz="1800" dirty="0"/>
              <a:t>Click the table name</a:t>
            </a:r>
          </a:p>
          <a:p>
            <a:pPr marL="523875" lvl="1" indent="-342900">
              <a:buFont typeface="+mj-lt"/>
              <a:buAutoNum type="arabicPeriod" startAt="3"/>
            </a:pPr>
            <a:r>
              <a:rPr lang="en-US" sz="1800" dirty="0"/>
              <a:t>Click the </a:t>
            </a:r>
            <a:r>
              <a:rPr lang="en-US" sz="1800" b="1" u="sng" dirty="0"/>
              <a:t>Transform Data </a:t>
            </a:r>
            <a:r>
              <a:rPr lang="en-US" sz="1800" dirty="0"/>
              <a:t>button to display the Power Query Editor window</a:t>
            </a:r>
          </a:p>
          <a:p>
            <a:pPr marL="0" indent="0">
              <a:buNone/>
            </a:pPr>
            <a:endParaRPr lang="en-US" dirty="0"/>
          </a:p>
          <a:p>
            <a:pPr marL="0" indent="0" fontAlgn="base">
              <a:buNone/>
            </a:pPr>
            <a:endParaRPr lang="en-US" b="1" u="sng" dirty="0"/>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17</a:t>
            </a:fld>
            <a:endParaRPr lang="nl-NL"/>
          </a:p>
        </p:txBody>
      </p:sp>
      <p:pic>
        <p:nvPicPr>
          <p:cNvPr id="4" name="Picture 3">
            <a:extLst>
              <a:ext uri="{FF2B5EF4-FFF2-40B4-BE49-F238E27FC236}">
                <a16:creationId xmlns:a16="http://schemas.microsoft.com/office/drawing/2014/main" id="{E316FC5E-29E9-1686-1436-917A1B93A40E}"/>
              </a:ext>
            </a:extLst>
          </p:cNvPr>
          <p:cNvPicPr>
            <a:picLocks noChangeAspect="1"/>
          </p:cNvPicPr>
          <p:nvPr/>
        </p:nvPicPr>
        <p:blipFill>
          <a:blip r:embed="rId2"/>
          <a:stretch>
            <a:fillRect/>
          </a:stretch>
        </p:blipFill>
        <p:spPr>
          <a:xfrm>
            <a:off x="6198131" y="1323513"/>
            <a:ext cx="5869306" cy="1594060"/>
          </a:xfrm>
          <a:prstGeom prst="rect">
            <a:avLst/>
          </a:prstGeom>
        </p:spPr>
      </p:pic>
      <p:pic>
        <p:nvPicPr>
          <p:cNvPr id="6" name="Picture 5">
            <a:extLst>
              <a:ext uri="{FF2B5EF4-FFF2-40B4-BE49-F238E27FC236}">
                <a16:creationId xmlns:a16="http://schemas.microsoft.com/office/drawing/2014/main" id="{8AF413F6-EEDD-87D1-2401-44F87F89DDFF}"/>
              </a:ext>
            </a:extLst>
          </p:cNvPr>
          <p:cNvPicPr>
            <a:picLocks noChangeAspect="1"/>
          </p:cNvPicPr>
          <p:nvPr/>
        </p:nvPicPr>
        <p:blipFill>
          <a:blip r:embed="rId3"/>
          <a:stretch>
            <a:fillRect/>
          </a:stretch>
        </p:blipFill>
        <p:spPr>
          <a:xfrm>
            <a:off x="7173863" y="3284984"/>
            <a:ext cx="3917842" cy="3074818"/>
          </a:xfrm>
          <a:prstGeom prst="rect">
            <a:avLst/>
          </a:prstGeom>
        </p:spPr>
      </p:pic>
      <p:sp>
        <p:nvSpPr>
          <p:cNvPr id="9" name="Rectangle 8">
            <a:extLst>
              <a:ext uri="{FF2B5EF4-FFF2-40B4-BE49-F238E27FC236}">
                <a16:creationId xmlns:a16="http://schemas.microsoft.com/office/drawing/2014/main" id="{F408162F-DA22-17EF-AC75-5DD745EAB89F}"/>
              </a:ext>
            </a:extLst>
          </p:cNvPr>
          <p:cNvSpPr/>
          <p:nvPr/>
        </p:nvSpPr>
        <p:spPr>
          <a:xfrm>
            <a:off x="10563671" y="2495248"/>
            <a:ext cx="720080" cy="28567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0" name="Rectangle 9">
            <a:extLst>
              <a:ext uri="{FF2B5EF4-FFF2-40B4-BE49-F238E27FC236}">
                <a16:creationId xmlns:a16="http://schemas.microsoft.com/office/drawing/2014/main" id="{165B5268-4E5C-516C-8AB6-DA657A463863}"/>
              </a:ext>
            </a:extLst>
          </p:cNvPr>
          <p:cNvSpPr/>
          <p:nvPr/>
        </p:nvSpPr>
        <p:spPr>
          <a:xfrm flipV="1">
            <a:off x="6387207" y="1916830"/>
            <a:ext cx="3528392" cy="43204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1" name="Rectangle 10">
            <a:extLst>
              <a:ext uri="{FF2B5EF4-FFF2-40B4-BE49-F238E27FC236}">
                <a16:creationId xmlns:a16="http://schemas.microsoft.com/office/drawing/2014/main" id="{1B553DB6-1487-D772-F8D3-BA699F749996}"/>
              </a:ext>
            </a:extLst>
          </p:cNvPr>
          <p:cNvSpPr/>
          <p:nvPr/>
        </p:nvSpPr>
        <p:spPr>
          <a:xfrm>
            <a:off x="7171305" y="3861048"/>
            <a:ext cx="1520158" cy="50405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2" name="Rectangle 11">
            <a:extLst>
              <a:ext uri="{FF2B5EF4-FFF2-40B4-BE49-F238E27FC236}">
                <a16:creationId xmlns:a16="http://schemas.microsoft.com/office/drawing/2014/main" id="{2110858B-7AAF-4F9A-5E7B-C17E92CCD13A}"/>
              </a:ext>
            </a:extLst>
          </p:cNvPr>
          <p:cNvSpPr/>
          <p:nvPr/>
        </p:nvSpPr>
        <p:spPr>
          <a:xfrm>
            <a:off x="10131623" y="6141961"/>
            <a:ext cx="584054" cy="19449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902689699"/>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Importing Data in Excel</a:t>
            </a:r>
          </a:p>
        </p:txBody>
      </p:sp>
      <p:sp>
        <p:nvSpPr>
          <p:cNvPr id="8" name="Tijdelijke aanduiding voor verticale tekst 7"/>
          <p:cNvSpPr>
            <a:spLocks noGrp="1"/>
          </p:cNvSpPr>
          <p:nvPr>
            <p:ph type="body" orient="vert" idx="1"/>
          </p:nvPr>
        </p:nvSpPr>
        <p:spPr>
          <a:xfrm>
            <a:off x="404662" y="1252836"/>
            <a:ext cx="5622505" cy="4795836"/>
          </a:xfrm>
        </p:spPr>
        <p:txBody>
          <a:bodyPr>
            <a:normAutofit/>
          </a:bodyPr>
          <a:lstStyle/>
          <a:p>
            <a:pPr lvl="3"/>
            <a:r>
              <a:rPr lang="nl-NL" dirty="0"/>
              <a:t>Importing Data from a Webpage – Part 4</a:t>
            </a:r>
          </a:p>
          <a:p>
            <a:pPr marL="523875" lvl="1" indent="-342900">
              <a:buFont typeface="+mj-lt"/>
              <a:buAutoNum type="arabicPeriod" startAt="7"/>
            </a:pPr>
            <a:r>
              <a:rPr lang="en-US" sz="1800" dirty="0"/>
              <a:t>Make desired selections</a:t>
            </a:r>
          </a:p>
          <a:p>
            <a:pPr marL="523875" lvl="1" indent="-342900">
              <a:buFont typeface="+mj-lt"/>
              <a:buAutoNum type="arabicPeriod" startAt="7"/>
            </a:pPr>
            <a:r>
              <a:rPr lang="en-US" sz="1800" dirty="0"/>
              <a:t>Click the </a:t>
            </a:r>
            <a:r>
              <a:rPr lang="en-US" sz="1800" b="1" u="sng" dirty="0"/>
              <a:t>Close &amp; Load </a:t>
            </a:r>
            <a:r>
              <a:rPr lang="en-US" sz="1800" dirty="0"/>
              <a:t>arrow and then click the </a:t>
            </a:r>
            <a:r>
              <a:rPr lang="en-US" sz="1800" b="1" u="sng" dirty="0"/>
              <a:t>Close &amp; Load To </a:t>
            </a:r>
            <a:r>
              <a:rPr lang="en-US" sz="1800" dirty="0"/>
              <a:t>command to close the Power Query Editor Window</a:t>
            </a:r>
          </a:p>
          <a:p>
            <a:pPr marL="523875" lvl="1" indent="-342900">
              <a:buFont typeface="+mj-lt"/>
              <a:buAutoNum type="arabicPeriod" startAt="7"/>
            </a:pPr>
            <a:r>
              <a:rPr lang="en-US" sz="1800" dirty="0"/>
              <a:t>When Excel displays the Import Data dialog box, click the </a:t>
            </a:r>
            <a:r>
              <a:rPr lang="en-US" sz="1800" b="1" u="sng" dirty="0"/>
              <a:t>Existing worksheet </a:t>
            </a:r>
            <a:r>
              <a:rPr lang="en-US" sz="1800" dirty="0"/>
              <a:t>option button.</a:t>
            </a:r>
          </a:p>
          <a:p>
            <a:pPr marL="523875" lvl="1" indent="-342900">
              <a:buFont typeface="+mj-lt"/>
              <a:buAutoNum type="arabicPeriod" startAt="7"/>
            </a:pPr>
            <a:r>
              <a:rPr lang="en-US" sz="1800" dirty="0"/>
              <a:t>Click </a:t>
            </a:r>
            <a:r>
              <a:rPr lang="en-US" sz="1800" b="1" u="sng" dirty="0"/>
              <a:t>OK</a:t>
            </a:r>
            <a:r>
              <a:rPr lang="en-US" sz="1800" dirty="0"/>
              <a:t> to import the data</a:t>
            </a:r>
          </a:p>
          <a:p>
            <a:pPr marL="0" indent="0">
              <a:buNone/>
            </a:pPr>
            <a:endParaRPr lang="en-US" dirty="0"/>
          </a:p>
          <a:p>
            <a:pPr marL="0" indent="0" fontAlgn="base">
              <a:buNone/>
            </a:pPr>
            <a:endParaRPr lang="en-US" b="1" u="sng" dirty="0"/>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18</a:t>
            </a:fld>
            <a:endParaRPr lang="nl-NL"/>
          </a:p>
        </p:txBody>
      </p:sp>
      <p:pic>
        <p:nvPicPr>
          <p:cNvPr id="10" name="Picture 9">
            <a:extLst>
              <a:ext uri="{FF2B5EF4-FFF2-40B4-BE49-F238E27FC236}">
                <a16:creationId xmlns:a16="http://schemas.microsoft.com/office/drawing/2014/main" id="{276B32DA-2EDA-6F54-71B6-6032FAF81C94}"/>
              </a:ext>
            </a:extLst>
          </p:cNvPr>
          <p:cNvPicPr>
            <a:picLocks noChangeAspect="1"/>
          </p:cNvPicPr>
          <p:nvPr/>
        </p:nvPicPr>
        <p:blipFill rotWithShape="1">
          <a:blip r:embed="rId2"/>
          <a:srcRect t="2750" r="38576" b="52751"/>
          <a:stretch/>
        </p:blipFill>
        <p:spPr>
          <a:xfrm>
            <a:off x="6099175" y="1412776"/>
            <a:ext cx="5976664" cy="2435507"/>
          </a:xfrm>
          <a:prstGeom prst="rect">
            <a:avLst/>
          </a:prstGeom>
        </p:spPr>
      </p:pic>
      <p:pic>
        <p:nvPicPr>
          <p:cNvPr id="11" name="Content Placeholder 6">
            <a:extLst>
              <a:ext uri="{FF2B5EF4-FFF2-40B4-BE49-F238E27FC236}">
                <a16:creationId xmlns:a16="http://schemas.microsoft.com/office/drawing/2014/main" id="{4CE42E53-29BE-9FD6-7AE8-14AC79006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623" y="3903561"/>
            <a:ext cx="2439070" cy="2145111"/>
          </a:xfrm>
          <a:prstGeom prst="rect">
            <a:avLst/>
          </a:prstGeom>
        </p:spPr>
      </p:pic>
      <p:sp>
        <p:nvSpPr>
          <p:cNvPr id="3" name="Parchemin : vertical 2">
            <a:extLst>
              <a:ext uri="{FF2B5EF4-FFF2-40B4-BE49-F238E27FC236}">
                <a16:creationId xmlns:a16="http://schemas.microsoft.com/office/drawing/2014/main" id="{375A5883-410D-7A3B-D891-727643EA916E}"/>
              </a:ext>
            </a:extLst>
          </p:cNvPr>
          <p:cNvSpPr/>
          <p:nvPr/>
        </p:nvSpPr>
        <p:spPr>
          <a:xfrm>
            <a:off x="6819255" y="4365104"/>
            <a:ext cx="1728192" cy="1373584"/>
          </a:xfrm>
          <a:prstGeom prst="verticalScroll">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Démo</a:t>
            </a:r>
          </a:p>
        </p:txBody>
      </p:sp>
    </p:spTree>
    <p:extLst>
      <p:ext uri="{BB962C8B-B14F-4D97-AF65-F5344CB8AC3E}">
        <p14:creationId xmlns:p14="http://schemas.microsoft.com/office/powerpoint/2010/main" val="1013038995"/>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Importing Data in Excel</a:t>
            </a:r>
          </a:p>
        </p:txBody>
      </p:sp>
      <p:sp>
        <p:nvSpPr>
          <p:cNvPr id="8" name="Tijdelijke aanduiding voor verticale tekst 7"/>
          <p:cNvSpPr>
            <a:spLocks noGrp="1"/>
          </p:cNvSpPr>
          <p:nvPr>
            <p:ph type="body" orient="vert" idx="1"/>
          </p:nvPr>
        </p:nvSpPr>
        <p:spPr>
          <a:xfrm>
            <a:off x="404662" y="1252836"/>
            <a:ext cx="11023105" cy="4795836"/>
          </a:xfrm>
        </p:spPr>
        <p:txBody>
          <a:bodyPr>
            <a:normAutofit/>
          </a:bodyPr>
          <a:lstStyle/>
          <a:p>
            <a:pPr lvl="3"/>
            <a:r>
              <a:rPr lang="nl-NL" dirty="0"/>
              <a:t>Importing Data from XML – Part 1</a:t>
            </a:r>
          </a:p>
          <a:p>
            <a:pPr marL="0" indent="0">
              <a:buNone/>
            </a:pPr>
            <a:r>
              <a:rPr lang="en-US" dirty="0"/>
              <a:t>XML (Extensible Markup Language) is a markup language like HTML, but without predefined tags to use.</a:t>
            </a:r>
          </a:p>
          <a:p>
            <a:pPr marL="0" indent="0">
              <a:buNone/>
            </a:pPr>
            <a:r>
              <a:rPr lang="en-US" dirty="0"/>
              <a:t>It  is a powerful way to store data in a format that can be stored, searched, and shared.</a:t>
            </a:r>
          </a:p>
          <a:p>
            <a:pPr marL="0" indent="0">
              <a:buNone/>
            </a:pPr>
            <a:endParaRPr lang="en-US" dirty="0"/>
          </a:p>
          <a:p>
            <a:pPr fontAlgn="base"/>
            <a:endParaRPr lang="en-US" b="1" u="sng" dirty="0"/>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19</a:t>
            </a:fld>
            <a:endParaRPr lang="nl-NL"/>
          </a:p>
        </p:txBody>
      </p:sp>
      <p:pic>
        <p:nvPicPr>
          <p:cNvPr id="9" name="Picture 8">
            <a:extLst>
              <a:ext uri="{FF2B5EF4-FFF2-40B4-BE49-F238E27FC236}">
                <a16:creationId xmlns:a16="http://schemas.microsoft.com/office/drawing/2014/main" id="{5FC06D25-B531-0889-9473-DE5374F63476}"/>
              </a:ext>
            </a:extLst>
          </p:cNvPr>
          <p:cNvPicPr>
            <a:picLocks noChangeAspect="1"/>
          </p:cNvPicPr>
          <p:nvPr/>
        </p:nvPicPr>
        <p:blipFill>
          <a:blip r:embed="rId2"/>
          <a:stretch>
            <a:fillRect/>
          </a:stretch>
        </p:blipFill>
        <p:spPr>
          <a:xfrm>
            <a:off x="2783815" y="2365709"/>
            <a:ext cx="6264798" cy="4075720"/>
          </a:xfrm>
          <a:prstGeom prst="rect">
            <a:avLst/>
          </a:prstGeom>
        </p:spPr>
      </p:pic>
    </p:spTree>
    <p:extLst>
      <p:ext uri="{BB962C8B-B14F-4D97-AF65-F5344CB8AC3E}">
        <p14:creationId xmlns:p14="http://schemas.microsoft.com/office/powerpoint/2010/main" val="3908158134"/>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Introduction</a:t>
            </a:r>
          </a:p>
        </p:txBody>
      </p:sp>
      <p:sp>
        <p:nvSpPr>
          <p:cNvPr id="8" name="Tijdelijke aanduiding voor verticale tekst 7"/>
          <p:cNvSpPr>
            <a:spLocks noGrp="1"/>
          </p:cNvSpPr>
          <p:nvPr>
            <p:ph type="body" orient="vert" idx="1"/>
          </p:nvPr>
        </p:nvSpPr>
        <p:spPr>
          <a:xfrm>
            <a:off x="404662" y="1412776"/>
            <a:ext cx="11239129" cy="4795836"/>
          </a:xfrm>
        </p:spPr>
        <p:txBody>
          <a:bodyPr/>
          <a:lstStyle/>
          <a:p>
            <a:pPr lvl="3"/>
            <a:r>
              <a:rPr lang="nl-NL" dirty="0"/>
              <a:t>Fatima GASMI</a:t>
            </a:r>
          </a:p>
          <a:p>
            <a:pPr lvl="3"/>
            <a:r>
              <a:rPr lang="en-US" b="0" dirty="0"/>
              <a:t>Lead Data Scientist @ALLIANZ TRADE</a:t>
            </a:r>
          </a:p>
          <a:p>
            <a:pPr lvl="3"/>
            <a:endParaRPr lang="en-US" b="0" dirty="0"/>
          </a:p>
          <a:p>
            <a:pPr lvl="3"/>
            <a:r>
              <a:rPr lang="en-US" b="0" dirty="0">
                <a:hlinkClick r:id="rId2"/>
              </a:rPr>
              <a:t>Fatimazahrae.gasmi@gmail.com</a:t>
            </a:r>
            <a:endParaRPr lang="en-US" b="0" dirty="0"/>
          </a:p>
          <a:p>
            <a:pPr lvl="3"/>
            <a:r>
              <a:rPr lang="en-US" b="0" dirty="0"/>
              <a:t>Please put ESGI in the subject of your email</a:t>
            </a:r>
            <a:endParaRPr lang="nl-NL" b="0"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2</a:t>
            </a:fld>
            <a:endParaRPr lang="nl-NL"/>
          </a:p>
        </p:txBody>
      </p:sp>
    </p:spTree>
    <p:extLst>
      <p:ext uri="{BB962C8B-B14F-4D97-AF65-F5344CB8AC3E}">
        <p14:creationId xmlns:p14="http://schemas.microsoft.com/office/powerpoint/2010/main" val="2220003857"/>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Importing Data in Excel</a:t>
            </a:r>
          </a:p>
        </p:txBody>
      </p:sp>
      <p:sp>
        <p:nvSpPr>
          <p:cNvPr id="8" name="Tijdelijke aanduiding voor verticale tekst 7"/>
          <p:cNvSpPr>
            <a:spLocks noGrp="1"/>
          </p:cNvSpPr>
          <p:nvPr>
            <p:ph type="body" orient="vert" idx="1"/>
          </p:nvPr>
        </p:nvSpPr>
        <p:spPr>
          <a:xfrm>
            <a:off x="404662" y="1252836"/>
            <a:ext cx="5694513" cy="4795836"/>
          </a:xfrm>
        </p:spPr>
        <p:txBody>
          <a:bodyPr>
            <a:normAutofit/>
          </a:bodyPr>
          <a:lstStyle/>
          <a:p>
            <a:pPr lvl="3"/>
            <a:r>
              <a:rPr lang="nl-NL" dirty="0"/>
              <a:t>Importing Data from XML – Part 2</a:t>
            </a:r>
          </a:p>
          <a:p>
            <a:pPr lvl="3"/>
            <a:endParaRPr lang="nl-NL" dirty="0"/>
          </a:p>
          <a:p>
            <a:pPr marL="457200" indent="-457200" fontAlgn="base">
              <a:buFont typeface="+mj-lt"/>
              <a:buAutoNum type="arabicPeriod"/>
            </a:pPr>
            <a:r>
              <a:rPr lang="en-US" sz="1800" dirty="0"/>
              <a:t>Click the cell where you want to import the XML file.</a:t>
            </a:r>
          </a:p>
          <a:p>
            <a:pPr marL="457200" indent="-457200" fontAlgn="base">
              <a:buFont typeface="+mj-lt"/>
              <a:buAutoNum type="arabicPeriod"/>
            </a:pPr>
            <a:r>
              <a:rPr lang="en-US" sz="1800" dirty="0"/>
              <a:t>Go to the </a:t>
            </a:r>
            <a:r>
              <a:rPr lang="en-US" sz="1800" b="1" dirty="0"/>
              <a:t>Data</a:t>
            </a:r>
            <a:r>
              <a:rPr lang="en-US" sz="1800" dirty="0"/>
              <a:t> ribbon.</a:t>
            </a:r>
          </a:p>
          <a:p>
            <a:pPr marL="457200" indent="-457200" fontAlgn="base">
              <a:buFont typeface="+mj-lt"/>
              <a:buAutoNum type="arabicPeriod"/>
            </a:pPr>
            <a:r>
              <a:rPr lang="en-US" sz="1800" dirty="0"/>
              <a:t>Click the </a:t>
            </a:r>
            <a:r>
              <a:rPr lang="en-US" sz="1800" b="1" u="sng" dirty="0"/>
              <a:t>Get Data</a:t>
            </a:r>
            <a:r>
              <a:rPr lang="en-US" sz="1800" dirty="0"/>
              <a:t> button, select </a:t>
            </a:r>
            <a:r>
              <a:rPr lang="en-US" sz="1800" b="1" u="sng" dirty="0"/>
              <a:t>From File</a:t>
            </a:r>
            <a:r>
              <a:rPr lang="en-US" sz="1800" b="1" dirty="0"/>
              <a:t> </a:t>
            </a:r>
            <a:r>
              <a:rPr lang="en-US" sz="1800" dirty="0"/>
              <a:t>and then </a:t>
            </a:r>
            <a:r>
              <a:rPr lang="en-US" sz="1800" b="1" u="sng" dirty="0"/>
              <a:t>From XML</a:t>
            </a:r>
            <a:r>
              <a:rPr lang="en-US" sz="1800" dirty="0"/>
              <a:t>.</a:t>
            </a:r>
          </a:p>
          <a:p>
            <a:pPr marL="457200" indent="-457200" fontAlgn="base">
              <a:buFont typeface="+mj-lt"/>
              <a:buAutoNum type="arabicPeriod"/>
            </a:pPr>
            <a:r>
              <a:rPr lang="en-US" sz="1800" dirty="0"/>
              <a:t>Select the XML file to import.</a:t>
            </a:r>
          </a:p>
          <a:p>
            <a:pPr marL="457200" indent="-457200" fontAlgn="base">
              <a:buFont typeface="+mj-lt"/>
              <a:buAutoNum type="arabicPeriod"/>
            </a:pPr>
            <a:r>
              <a:rPr lang="en-US" sz="1800" dirty="0"/>
              <a:t>Click the </a:t>
            </a:r>
            <a:r>
              <a:rPr lang="en-US" sz="1800" b="1" u="sng" dirty="0"/>
              <a:t>Import</a:t>
            </a:r>
            <a:r>
              <a:rPr lang="en-US" sz="1800" dirty="0"/>
              <a:t> button.</a:t>
            </a:r>
          </a:p>
          <a:p>
            <a:pPr marL="0" indent="0">
              <a:buNone/>
            </a:pPr>
            <a:endParaRPr lang="en-US" dirty="0"/>
          </a:p>
          <a:p>
            <a:pPr fontAlgn="base"/>
            <a:endParaRPr lang="en-US" b="1" u="sng" dirty="0"/>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20</a:t>
            </a:fld>
            <a:endParaRPr lang="nl-NL"/>
          </a:p>
        </p:txBody>
      </p:sp>
      <p:pic>
        <p:nvPicPr>
          <p:cNvPr id="3" name="Content Placeholder 6">
            <a:extLst>
              <a:ext uri="{FF2B5EF4-FFF2-40B4-BE49-F238E27FC236}">
                <a16:creationId xmlns:a16="http://schemas.microsoft.com/office/drawing/2014/main" id="{B725D4BC-9158-A984-8B13-2A364DD2A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7600" y="1667272"/>
            <a:ext cx="5384800" cy="3828256"/>
          </a:xfrm>
          <a:prstGeom prst="rect">
            <a:avLst/>
          </a:prstGeom>
        </p:spPr>
      </p:pic>
    </p:spTree>
    <p:extLst>
      <p:ext uri="{BB962C8B-B14F-4D97-AF65-F5344CB8AC3E}">
        <p14:creationId xmlns:p14="http://schemas.microsoft.com/office/powerpoint/2010/main" val="917720378"/>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Importing Data in Excel</a:t>
            </a:r>
          </a:p>
        </p:txBody>
      </p:sp>
      <p:sp>
        <p:nvSpPr>
          <p:cNvPr id="8" name="Tijdelijke aanduiding voor verticale tekst 7"/>
          <p:cNvSpPr>
            <a:spLocks noGrp="1"/>
          </p:cNvSpPr>
          <p:nvPr>
            <p:ph type="body" orient="vert" idx="1"/>
          </p:nvPr>
        </p:nvSpPr>
        <p:spPr>
          <a:xfrm>
            <a:off x="404662" y="1252836"/>
            <a:ext cx="5593347" cy="4795836"/>
          </a:xfrm>
        </p:spPr>
        <p:txBody>
          <a:bodyPr>
            <a:normAutofit/>
          </a:bodyPr>
          <a:lstStyle/>
          <a:p>
            <a:pPr lvl="3"/>
            <a:r>
              <a:rPr lang="nl-NL" dirty="0"/>
              <a:t>Importing Data from XML – Part 3</a:t>
            </a:r>
          </a:p>
          <a:p>
            <a:pPr lvl="3"/>
            <a:endParaRPr lang="nl-NL" dirty="0"/>
          </a:p>
          <a:p>
            <a:pPr marL="514350" indent="-514350">
              <a:buFont typeface="+mj-lt"/>
              <a:buAutoNum type="arabicPeriod" startAt="6"/>
            </a:pPr>
            <a:r>
              <a:rPr lang="en-US" dirty="0"/>
              <a:t>On the left pane of the Navigator dialog box, select the table you wish to import.</a:t>
            </a:r>
          </a:p>
          <a:p>
            <a:pPr marL="514350" indent="-514350">
              <a:buFont typeface="+mj-lt"/>
              <a:buAutoNum type="arabicPeriod" startAt="6"/>
            </a:pPr>
            <a:r>
              <a:rPr lang="en-US" dirty="0"/>
              <a:t>Click the </a:t>
            </a:r>
            <a:r>
              <a:rPr lang="en-US" b="1" u="sng" dirty="0"/>
              <a:t>Transform Data</a:t>
            </a:r>
            <a:r>
              <a:rPr lang="en-US" dirty="0"/>
              <a:t> button.</a:t>
            </a:r>
          </a:p>
          <a:p>
            <a:pPr marL="0" indent="0">
              <a:buNone/>
            </a:pPr>
            <a:endParaRPr lang="en-US" dirty="0"/>
          </a:p>
          <a:p>
            <a:pPr fontAlgn="base"/>
            <a:endParaRPr lang="en-US" b="1" u="sng" dirty="0"/>
          </a:p>
          <a:p>
            <a:pPr lvl="3"/>
            <a:endParaRPr lang="nl-NL" dirty="0"/>
          </a:p>
          <a:p>
            <a:pPr lvl="2"/>
            <a:endParaRPr lang="nl-NL" dirty="0"/>
          </a:p>
        </p:txBody>
      </p:sp>
      <p:pic>
        <p:nvPicPr>
          <p:cNvPr id="5" name="Picture 4" descr="Graphical user interface, application, table, Excel&#10;&#10;Description automatically generated">
            <a:extLst>
              <a:ext uri="{FF2B5EF4-FFF2-40B4-BE49-F238E27FC236}">
                <a16:creationId xmlns:a16="http://schemas.microsoft.com/office/drawing/2014/main" id="{ED9746C6-E074-37D4-2CCE-F7A2D1CA0B61}"/>
              </a:ext>
            </a:extLst>
          </p:cNvPr>
          <p:cNvPicPr>
            <a:picLocks noChangeAspect="1"/>
          </p:cNvPicPr>
          <p:nvPr/>
        </p:nvPicPr>
        <p:blipFill>
          <a:blip r:embed="rId2"/>
          <a:stretch>
            <a:fillRect/>
          </a:stretch>
        </p:blipFill>
        <p:spPr>
          <a:xfrm>
            <a:off x="6200775" y="1420342"/>
            <a:ext cx="5592763" cy="4460228"/>
          </a:xfrm>
          <a:prstGeom prst="rect">
            <a:avLst/>
          </a:prstGeom>
          <a:noFill/>
        </p:spPr>
      </p:pic>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21</a:t>
            </a:fld>
            <a:endParaRPr lang="nl-NL"/>
          </a:p>
        </p:txBody>
      </p:sp>
      <p:sp>
        <p:nvSpPr>
          <p:cNvPr id="6" name="Rectangle 5">
            <a:extLst>
              <a:ext uri="{FF2B5EF4-FFF2-40B4-BE49-F238E27FC236}">
                <a16:creationId xmlns:a16="http://schemas.microsoft.com/office/drawing/2014/main" id="{84B4CF22-2D8C-515A-EAB2-392ED2FECF2A}"/>
              </a:ext>
            </a:extLst>
          </p:cNvPr>
          <p:cNvSpPr/>
          <p:nvPr/>
        </p:nvSpPr>
        <p:spPr>
          <a:xfrm>
            <a:off x="6200343" y="2276872"/>
            <a:ext cx="1266984" cy="50405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9" name="Rectangle 8">
            <a:extLst>
              <a:ext uri="{FF2B5EF4-FFF2-40B4-BE49-F238E27FC236}">
                <a16:creationId xmlns:a16="http://schemas.microsoft.com/office/drawing/2014/main" id="{F4DAFA2D-AC1C-9976-C5C7-65C7EAEC0A4D}"/>
              </a:ext>
            </a:extLst>
          </p:cNvPr>
          <p:cNvSpPr/>
          <p:nvPr/>
        </p:nvSpPr>
        <p:spPr>
          <a:xfrm>
            <a:off x="10563671" y="5589240"/>
            <a:ext cx="720080" cy="29133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323918704"/>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Importing Data in Excel</a:t>
            </a:r>
          </a:p>
        </p:txBody>
      </p:sp>
      <p:sp>
        <p:nvSpPr>
          <p:cNvPr id="8" name="Tijdelijke aanduiding voor verticale tekst 7"/>
          <p:cNvSpPr>
            <a:spLocks noGrp="1"/>
          </p:cNvSpPr>
          <p:nvPr>
            <p:ph type="body" orient="vert" idx="1"/>
          </p:nvPr>
        </p:nvSpPr>
        <p:spPr>
          <a:xfrm>
            <a:off x="404662" y="1252836"/>
            <a:ext cx="5593347" cy="4795836"/>
          </a:xfrm>
        </p:spPr>
        <p:txBody>
          <a:bodyPr>
            <a:normAutofit/>
          </a:bodyPr>
          <a:lstStyle/>
          <a:p>
            <a:pPr lvl="3"/>
            <a:r>
              <a:rPr lang="nl-NL" dirty="0"/>
              <a:t>Importing Data from XML – Part 4</a:t>
            </a:r>
          </a:p>
          <a:p>
            <a:pPr lvl="3"/>
            <a:endParaRPr lang="nl-NL" dirty="0"/>
          </a:p>
          <a:p>
            <a:pPr marL="514350" indent="-514350">
              <a:buFont typeface="+mj-lt"/>
              <a:buAutoNum type="arabicPeriod" startAt="8"/>
            </a:pPr>
            <a:r>
              <a:rPr lang="en-US" dirty="0"/>
              <a:t>Click the dropdown arrow below the </a:t>
            </a:r>
            <a:r>
              <a:rPr lang="en-US" b="1" u="sng" dirty="0"/>
              <a:t>Close &amp; Load </a:t>
            </a:r>
            <a:r>
              <a:rPr lang="en-US" dirty="0"/>
              <a:t>button and select Close &amp; Load To.</a:t>
            </a:r>
          </a:p>
          <a:p>
            <a:pPr marL="514350" indent="-514350">
              <a:buFont typeface="+mj-lt"/>
              <a:buAutoNum type="arabicPeriod" startAt="8"/>
            </a:pPr>
            <a:r>
              <a:rPr lang="en-US" dirty="0"/>
              <a:t>Select that you would like to view this data as a table in the existing worksheet. The cell you selected will be listed.</a:t>
            </a:r>
          </a:p>
          <a:p>
            <a:pPr marL="514350" indent="-514350">
              <a:buFont typeface="+mj-lt"/>
              <a:buAutoNum type="arabicPeriod" startAt="8"/>
            </a:pPr>
            <a:r>
              <a:rPr lang="en-US" dirty="0"/>
              <a:t>Click the </a:t>
            </a:r>
            <a:r>
              <a:rPr lang="en-US" b="1" u="sng" dirty="0"/>
              <a:t>OK</a:t>
            </a:r>
            <a:r>
              <a:rPr lang="en-US" dirty="0"/>
              <a:t> button.</a:t>
            </a:r>
          </a:p>
          <a:p>
            <a:pPr marL="0" indent="0">
              <a:buNone/>
            </a:pPr>
            <a:endParaRPr lang="en-US" dirty="0"/>
          </a:p>
          <a:p>
            <a:pPr fontAlgn="base"/>
            <a:endParaRPr lang="en-US" b="1" u="sng" dirty="0"/>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22</a:t>
            </a:fld>
            <a:endParaRPr lang="nl-NL"/>
          </a:p>
        </p:txBody>
      </p:sp>
      <p:pic>
        <p:nvPicPr>
          <p:cNvPr id="4" name="Picture 3">
            <a:extLst>
              <a:ext uri="{FF2B5EF4-FFF2-40B4-BE49-F238E27FC236}">
                <a16:creationId xmlns:a16="http://schemas.microsoft.com/office/drawing/2014/main" id="{069CE8ED-E8B1-C214-6800-12E9481B816C}"/>
              </a:ext>
            </a:extLst>
          </p:cNvPr>
          <p:cNvPicPr>
            <a:picLocks noChangeAspect="1"/>
          </p:cNvPicPr>
          <p:nvPr/>
        </p:nvPicPr>
        <p:blipFill rotWithShape="1">
          <a:blip r:embed="rId2"/>
          <a:srcRect t="2100" r="24297" b="41200"/>
          <a:stretch/>
        </p:blipFill>
        <p:spPr>
          <a:xfrm>
            <a:off x="4607112" y="3284984"/>
            <a:ext cx="7186574" cy="3027671"/>
          </a:xfrm>
          <a:prstGeom prst="rect">
            <a:avLst/>
          </a:prstGeom>
        </p:spPr>
      </p:pic>
      <p:sp>
        <p:nvSpPr>
          <p:cNvPr id="3" name="Parchemin : vertical 2">
            <a:extLst>
              <a:ext uri="{FF2B5EF4-FFF2-40B4-BE49-F238E27FC236}">
                <a16:creationId xmlns:a16="http://schemas.microsoft.com/office/drawing/2014/main" id="{6616BB01-E3AF-07D7-3A97-21C00611ECE9}"/>
              </a:ext>
            </a:extLst>
          </p:cNvPr>
          <p:cNvSpPr/>
          <p:nvPr/>
        </p:nvSpPr>
        <p:spPr>
          <a:xfrm>
            <a:off x="1490663" y="4509120"/>
            <a:ext cx="1728192" cy="1373584"/>
          </a:xfrm>
          <a:prstGeom prst="verticalScroll">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Démo</a:t>
            </a:r>
          </a:p>
        </p:txBody>
      </p:sp>
    </p:spTree>
    <p:extLst>
      <p:ext uri="{BB962C8B-B14F-4D97-AF65-F5344CB8AC3E}">
        <p14:creationId xmlns:p14="http://schemas.microsoft.com/office/powerpoint/2010/main" val="2112866094"/>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dirty="0"/>
              <a:t>Data Tables</a:t>
            </a:r>
          </a:p>
        </p:txBody>
      </p:sp>
      <p:sp>
        <p:nvSpPr>
          <p:cNvPr id="8" name="Tijdelijke aanduiding voor verticale tekst 7"/>
          <p:cNvSpPr>
            <a:spLocks noGrp="1"/>
          </p:cNvSpPr>
          <p:nvPr>
            <p:ph type="body" orient="vert" idx="1"/>
          </p:nvPr>
        </p:nvSpPr>
        <p:spPr>
          <a:xfrm>
            <a:off x="404662" y="1252836"/>
            <a:ext cx="11095113" cy="4795836"/>
          </a:xfrm>
        </p:spPr>
        <p:txBody>
          <a:bodyPr>
            <a:normAutofit/>
          </a:bodyPr>
          <a:lstStyle/>
          <a:p>
            <a:pPr lvl="3"/>
            <a:r>
              <a:rPr lang="nl-NL" dirty="0"/>
              <a:t>What is a Data Table ?</a:t>
            </a:r>
          </a:p>
          <a:p>
            <a:pPr lvl="3"/>
            <a:r>
              <a:rPr lang="en-US" b="0" dirty="0"/>
              <a:t>A range of data that is treated as a distinct object in a worksheet </a:t>
            </a:r>
            <a:r>
              <a:rPr lang="en-US" b="0" dirty="0">
                <a:sym typeface="Wingdings" panose="05000000000000000000" pitchFamily="2" charset="2"/>
              </a:rPr>
              <a:t> </a:t>
            </a:r>
            <a:r>
              <a:rPr lang="en-US" b="0" dirty="0"/>
              <a:t>makes it easier to identify, manage, and analyze the related data.</a:t>
            </a:r>
          </a:p>
          <a:p>
            <a:pPr lvl="3"/>
            <a:r>
              <a:rPr lang="en-US" b="0" dirty="0"/>
              <a:t>In addition, the entire table is formatted using a single table style, a preset style that speciﬁes the formatting for an entire table.</a:t>
            </a:r>
          </a:p>
          <a:p>
            <a:pPr lvl="3"/>
            <a:r>
              <a:rPr lang="en-US" b="0" dirty="0"/>
              <a:t>Data tables can include optional elements such as :</a:t>
            </a:r>
          </a:p>
          <a:p>
            <a:pPr marL="285750" lvl="3" indent="-285750">
              <a:buFont typeface="Arial" panose="020B0604020202020204" pitchFamily="34" charset="0"/>
              <a:buChar char="•"/>
            </a:pPr>
            <a:r>
              <a:rPr lang="en-US" b="0" dirty="0"/>
              <a:t>a header row that contains titles for the different columns in the  table</a:t>
            </a:r>
          </a:p>
          <a:p>
            <a:pPr marL="285750" lvl="3" indent="-285750">
              <a:buFont typeface="Arial" panose="020B0604020202020204" pitchFamily="34" charset="0"/>
              <a:buChar char="•"/>
            </a:pPr>
            <a:r>
              <a:rPr lang="en-US" b="0" dirty="0"/>
              <a:t>a total row that contains formulas summarizing the values in the table’s data. </a:t>
            </a:r>
          </a:p>
          <a:p>
            <a:pPr lvl="3"/>
            <a:r>
              <a:rPr lang="en-US" b="0" dirty="0"/>
              <a:t>You can create more than one Data table in a worksheet.</a:t>
            </a:r>
          </a:p>
          <a:p>
            <a:pPr marL="0" indent="0">
              <a:buNone/>
            </a:pPr>
            <a:endParaRPr lang="en-US" dirty="0"/>
          </a:p>
          <a:p>
            <a:pPr fontAlgn="base"/>
            <a:endParaRPr lang="en-US" b="1" u="sng" dirty="0"/>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23</a:t>
            </a:fld>
            <a:endParaRPr lang="nl-NL"/>
          </a:p>
        </p:txBody>
      </p:sp>
    </p:spTree>
    <p:extLst>
      <p:ext uri="{BB962C8B-B14F-4D97-AF65-F5344CB8AC3E}">
        <p14:creationId xmlns:p14="http://schemas.microsoft.com/office/powerpoint/2010/main" val="2494126710"/>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dirty="0"/>
              <a:t>Data Tables</a:t>
            </a:r>
          </a:p>
        </p:txBody>
      </p:sp>
      <p:sp>
        <p:nvSpPr>
          <p:cNvPr id="8" name="Tijdelijke aanduiding voor verticale tekst 7"/>
          <p:cNvSpPr>
            <a:spLocks noGrp="1"/>
          </p:cNvSpPr>
          <p:nvPr>
            <p:ph type="body" orient="vert" idx="1"/>
          </p:nvPr>
        </p:nvSpPr>
        <p:spPr>
          <a:xfrm>
            <a:off x="404662" y="1252836"/>
            <a:ext cx="11095113" cy="4795836"/>
          </a:xfrm>
        </p:spPr>
        <p:txBody>
          <a:bodyPr>
            <a:normAutofit/>
          </a:bodyPr>
          <a:lstStyle/>
          <a:p>
            <a:pPr lvl="3"/>
            <a:r>
              <a:rPr lang="nl-NL" dirty="0"/>
              <a:t>Basics</a:t>
            </a:r>
          </a:p>
          <a:p>
            <a:pPr marL="0" indent="0">
              <a:buNone/>
            </a:pPr>
            <a:endParaRPr lang="en-US" dirty="0"/>
          </a:p>
          <a:p>
            <a:pPr fontAlgn="base"/>
            <a:endParaRPr lang="en-US" b="1" u="sng" dirty="0"/>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24</a:t>
            </a:fld>
            <a:endParaRPr lang="nl-NL"/>
          </a:p>
        </p:txBody>
      </p:sp>
      <p:pic>
        <p:nvPicPr>
          <p:cNvPr id="3" name="Picture 2">
            <a:extLst>
              <a:ext uri="{FF2B5EF4-FFF2-40B4-BE49-F238E27FC236}">
                <a16:creationId xmlns:a16="http://schemas.microsoft.com/office/drawing/2014/main" id="{30BEA4AE-2A30-0548-24B3-9BBACDE8D3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2776" y="1825269"/>
            <a:ext cx="5652798" cy="4235210"/>
          </a:xfrm>
          <a:prstGeom prst="rect">
            <a:avLst/>
          </a:prstGeom>
        </p:spPr>
      </p:pic>
    </p:spTree>
    <p:extLst>
      <p:ext uri="{BB962C8B-B14F-4D97-AF65-F5344CB8AC3E}">
        <p14:creationId xmlns:p14="http://schemas.microsoft.com/office/powerpoint/2010/main" val="1994129706"/>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dirty="0"/>
              <a:t>Data Tables</a:t>
            </a:r>
          </a:p>
        </p:txBody>
      </p:sp>
      <p:sp>
        <p:nvSpPr>
          <p:cNvPr id="8" name="Tijdelijke aanduiding voor verticale tekst 7"/>
          <p:cNvSpPr>
            <a:spLocks noGrp="1"/>
          </p:cNvSpPr>
          <p:nvPr>
            <p:ph type="body" orient="vert" idx="1"/>
          </p:nvPr>
        </p:nvSpPr>
        <p:spPr>
          <a:xfrm>
            <a:off x="404662" y="1052736"/>
            <a:ext cx="8358809" cy="5328592"/>
          </a:xfrm>
        </p:spPr>
        <p:txBody>
          <a:bodyPr>
            <a:normAutofit/>
          </a:bodyPr>
          <a:lstStyle/>
          <a:p>
            <a:pPr lvl="3"/>
            <a:r>
              <a:rPr lang="nl-NL" sz="1900" dirty="0"/>
              <a:t>Data Format – Part 1</a:t>
            </a:r>
          </a:p>
          <a:p>
            <a:r>
              <a:rPr lang="en-CA" dirty="0"/>
              <a:t>Excel provides the ability to format data in various locations of the ribbon.</a:t>
            </a:r>
          </a:p>
          <a:p>
            <a:r>
              <a:rPr lang="en-CA" dirty="0"/>
              <a:t>You also can access these functions in the context of a cell or cells in the Data table.</a:t>
            </a:r>
          </a:p>
          <a:p>
            <a:pPr marL="692150" lvl="1" indent="-457200">
              <a:buFont typeface="+mj-lt"/>
              <a:buAutoNum type="arabicPeriod"/>
            </a:pPr>
            <a:r>
              <a:rPr lang="en-CA" dirty="0"/>
              <a:t>Select a cell or cells for which you wish to apply similar formatting effects.</a:t>
            </a:r>
          </a:p>
          <a:p>
            <a:pPr marL="692150" lvl="1" indent="-457200">
              <a:buFont typeface="+mj-lt"/>
              <a:buAutoNum type="arabicPeriod"/>
            </a:pPr>
            <a:endParaRPr lang="en-CA" dirty="0"/>
          </a:p>
          <a:p>
            <a:pPr marL="692150" lvl="1" indent="-457200">
              <a:buFont typeface="+mj-lt"/>
              <a:buAutoNum type="arabicPeriod"/>
            </a:pPr>
            <a:endParaRPr lang="en-CA" dirty="0"/>
          </a:p>
          <a:p>
            <a:pPr marL="692150" lvl="1" indent="-457200">
              <a:buFont typeface="+mj-lt"/>
              <a:buAutoNum type="arabicPeriod"/>
            </a:pPr>
            <a:endParaRPr lang="en-CA" dirty="0"/>
          </a:p>
          <a:p>
            <a:pPr marL="692150" lvl="1" indent="-457200">
              <a:buFont typeface="+mj-lt"/>
              <a:buAutoNum type="arabicPeriod"/>
            </a:pPr>
            <a:endParaRPr lang="en-CA" dirty="0"/>
          </a:p>
          <a:p>
            <a:pPr marL="692150" lvl="1" indent="-457200">
              <a:buFont typeface="+mj-lt"/>
              <a:buAutoNum type="arabicPeriod"/>
            </a:pPr>
            <a:endParaRPr lang="en-CA" dirty="0"/>
          </a:p>
          <a:p>
            <a:pPr marL="692150" lvl="1" indent="-457200">
              <a:buFont typeface="+mj-lt"/>
              <a:buAutoNum type="arabicPeriod"/>
            </a:pPr>
            <a:r>
              <a:rPr lang="en-CA" dirty="0"/>
              <a:t>Right click and select </a:t>
            </a:r>
            <a:r>
              <a:rPr lang="en-CA" b="1" u="sng" dirty="0"/>
              <a:t>Format Cells</a:t>
            </a:r>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25</a:t>
            </a:fld>
            <a:endParaRPr lang="nl-NL"/>
          </a:p>
        </p:txBody>
      </p:sp>
      <p:pic>
        <p:nvPicPr>
          <p:cNvPr id="10" name="Picture 9">
            <a:extLst>
              <a:ext uri="{FF2B5EF4-FFF2-40B4-BE49-F238E27FC236}">
                <a16:creationId xmlns:a16="http://schemas.microsoft.com/office/drawing/2014/main" id="{7B3734FE-5CF3-CCDE-DA04-14C15B240642}"/>
              </a:ext>
            </a:extLst>
          </p:cNvPr>
          <p:cNvPicPr>
            <a:picLocks noChangeAspect="1"/>
          </p:cNvPicPr>
          <p:nvPr/>
        </p:nvPicPr>
        <p:blipFill>
          <a:blip r:embed="rId2"/>
          <a:stretch>
            <a:fillRect/>
          </a:stretch>
        </p:blipFill>
        <p:spPr>
          <a:xfrm>
            <a:off x="1778695" y="2890438"/>
            <a:ext cx="2133600" cy="1653187"/>
          </a:xfrm>
          <a:prstGeom prst="rect">
            <a:avLst/>
          </a:prstGeom>
        </p:spPr>
      </p:pic>
      <p:pic>
        <p:nvPicPr>
          <p:cNvPr id="11" name="Picture 10">
            <a:extLst>
              <a:ext uri="{FF2B5EF4-FFF2-40B4-BE49-F238E27FC236}">
                <a16:creationId xmlns:a16="http://schemas.microsoft.com/office/drawing/2014/main" id="{9517B72A-AB15-F8CE-6F88-C2D0FB8384A8}"/>
              </a:ext>
            </a:extLst>
          </p:cNvPr>
          <p:cNvPicPr>
            <a:picLocks noChangeAspect="1"/>
          </p:cNvPicPr>
          <p:nvPr/>
        </p:nvPicPr>
        <p:blipFill rotWithShape="1">
          <a:blip r:embed="rId3"/>
          <a:srcRect l="19603" t="36056" r="64396" b="24586"/>
          <a:stretch/>
        </p:blipFill>
        <p:spPr>
          <a:xfrm>
            <a:off x="9132784" y="1700808"/>
            <a:ext cx="2225793" cy="4379762"/>
          </a:xfrm>
          <a:prstGeom prst="rect">
            <a:avLst/>
          </a:prstGeom>
        </p:spPr>
      </p:pic>
    </p:spTree>
    <p:extLst>
      <p:ext uri="{BB962C8B-B14F-4D97-AF65-F5344CB8AC3E}">
        <p14:creationId xmlns:p14="http://schemas.microsoft.com/office/powerpoint/2010/main" val="329043423"/>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dirty="0"/>
              <a:t>Data Tables</a:t>
            </a:r>
          </a:p>
        </p:txBody>
      </p:sp>
      <p:sp>
        <p:nvSpPr>
          <p:cNvPr id="8" name="Tijdelijke aanduiding voor verticale tekst 7"/>
          <p:cNvSpPr>
            <a:spLocks noGrp="1"/>
          </p:cNvSpPr>
          <p:nvPr>
            <p:ph type="body" orient="vert" idx="1"/>
          </p:nvPr>
        </p:nvSpPr>
        <p:spPr>
          <a:xfrm>
            <a:off x="404662" y="1052736"/>
            <a:ext cx="5593347" cy="5328592"/>
          </a:xfrm>
        </p:spPr>
        <p:txBody>
          <a:bodyPr>
            <a:normAutofit fontScale="92500" lnSpcReduction="20000"/>
          </a:bodyPr>
          <a:lstStyle/>
          <a:p>
            <a:pPr lvl="3"/>
            <a:r>
              <a:rPr lang="nl-NL" sz="1900" dirty="0"/>
              <a:t>Data Format – Part 2</a:t>
            </a:r>
          </a:p>
          <a:p>
            <a:pPr lvl="3"/>
            <a:r>
              <a:rPr lang="nl-NL" sz="1700" b="0" dirty="0"/>
              <a:t>Choices Of Cell Data:</a:t>
            </a:r>
          </a:p>
          <a:p>
            <a:pPr marL="285750" lvl="3" indent="-285750">
              <a:buFont typeface="Arial" panose="020B0604020202020204" pitchFamily="34" charset="0"/>
              <a:buChar char="•"/>
            </a:pPr>
            <a:r>
              <a:rPr lang="en-US" sz="1500" dirty="0"/>
              <a:t>General:</a:t>
            </a:r>
            <a:r>
              <a:rPr lang="en-US" sz="1500" b="0" dirty="0"/>
              <a:t> No special format</a:t>
            </a:r>
          </a:p>
          <a:p>
            <a:pPr marL="285750" lvl="3" indent="-285750">
              <a:buFont typeface="Arial" panose="020B0604020202020204" pitchFamily="34" charset="0"/>
              <a:buChar char="•"/>
            </a:pPr>
            <a:r>
              <a:rPr lang="en-US" sz="1500" dirty="0"/>
              <a:t>Number:</a:t>
            </a:r>
          </a:p>
          <a:p>
            <a:pPr marL="466725" lvl="5" indent="-285750">
              <a:buFont typeface="Wingdings" panose="05000000000000000000" pitchFamily="2" charset="2"/>
              <a:buChar char="Ø"/>
            </a:pPr>
            <a:r>
              <a:rPr lang="en-US" sz="1500" b="0" dirty="0"/>
              <a:t>Separator (1 comma for 3 digits)</a:t>
            </a:r>
          </a:p>
          <a:p>
            <a:pPr marL="466725" lvl="5" indent="-285750">
              <a:buFont typeface="Wingdings" panose="05000000000000000000" pitchFamily="2" charset="2"/>
              <a:buChar char="Ø"/>
            </a:pPr>
            <a:r>
              <a:rPr lang="en-US" sz="1500" b="0" dirty="0"/>
              <a:t>Several options for displaying negative numbers</a:t>
            </a:r>
          </a:p>
          <a:p>
            <a:pPr marL="285750" lvl="3" indent="-285750">
              <a:buFont typeface="Arial" panose="020B0604020202020204" pitchFamily="34" charset="0"/>
              <a:buChar char="•"/>
            </a:pPr>
            <a:r>
              <a:rPr lang="en-US" sz="1500" dirty="0"/>
              <a:t>Currency:</a:t>
            </a:r>
          </a:p>
          <a:p>
            <a:pPr marL="466725" lvl="5" indent="-285750">
              <a:buFont typeface="Wingdings" panose="05000000000000000000" pitchFamily="2" charset="2"/>
              <a:buChar char="Ø"/>
            </a:pPr>
            <a:r>
              <a:rPr lang="en-US" sz="1500" dirty="0"/>
              <a:t>Currency sign appears</a:t>
            </a:r>
          </a:p>
          <a:p>
            <a:pPr marL="466725" lvl="5" indent="-285750">
              <a:buFont typeface="Wingdings" panose="05000000000000000000" pitchFamily="2" charset="2"/>
              <a:buChar char="Ø"/>
            </a:pPr>
            <a:r>
              <a:rPr lang="en-US" sz="1500" dirty="0"/>
              <a:t>Several options for displaying negative numbers</a:t>
            </a:r>
          </a:p>
          <a:p>
            <a:pPr marL="466725" lvl="5" indent="-285750">
              <a:buFont typeface="Wingdings" panose="05000000000000000000" pitchFamily="2" charset="2"/>
              <a:buChar char="Ø"/>
            </a:pPr>
            <a:r>
              <a:rPr lang="en-US" sz="1500" dirty="0"/>
              <a:t>Columns aligns decimal points</a:t>
            </a:r>
          </a:p>
          <a:p>
            <a:pPr marL="285750" lvl="3" indent="-285750">
              <a:buFont typeface="Arial" panose="020B0604020202020204" pitchFamily="34" charset="0"/>
              <a:buChar char="•"/>
            </a:pPr>
            <a:r>
              <a:rPr lang="en-US" sz="1500" dirty="0"/>
              <a:t>Accounting:</a:t>
            </a:r>
          </a:p>
          <a:p>
            <a:pPr marL="466725" lvl="5" indent="-285750">
              <a:buFont typeface="Wingdings" panose="05000000000000000000" pitchFamily="2" charset="2"/>
              <a:buChar char="Ø"/>
            </a:pPr>
            <a:r>
              <a:rPr lang="en-US" sz="1500" b="0" dirty="0"/>
              <a:t>Like currency but no special options for displaying negative values</a:t>
            </a:r>
          </a:p>
          <a:p>
            <a:pPr marL="285750" lvl="3" indent="-285750">
              <a:buFont typeface="Arial" panose="020B0604020202020204" pitchFamily="34" charset="0"/>
              <a:buChar char="•"/>
            </a:pPr>
            <a:r>
              <a:rPr lang="en-US" sz="1500" dirty="0"/>
              <a:t>Date, Time:</a:t>
            </a:r>
          </a:p>
          <a:p>
            <a:pPr marL="466725" lvl="5" indent="-285750">
              <a:buFont typeface="Wingdings" panose="05000000000000000000" pitchFamily="2" charset="2"/>
              <a:buChar char="Ø"/>
            </a:pPr>
            <a:r>
              <a:rPr lang="en-US" sz="1500" dirty="0"/>
              <a:t>Both allow the display to appear in different formats</a:t>
            </a:r>
          </a:p>
          <a:p>
            <a:pPr marL="285750" lvl="3" indent="-285750">
              <a:lnSpc>
                <a:spcPct val="100000"/>
              </a:lnSpc>
              <a:buFont typeface="Arial" panose="020B0604020202020204" pitchFamily="34" charset="0"/>
              <a:buChar char="•"/>
            </a:pPr>
            <a:r>
              <a:rPr lang="en-CA" sz="1500" dirty="0"/>
              <a:t>Percentage: </a:t>
            </a:r>
            <a:r>
              <a:rPr lang="en-CA" sz="1500" b="0" dirty="0"/>
              <a:t>E.g., 100%</a:t>
            </a:r>
          </a:p>
          <a:p>
            <a:pPr marL="285750" lvl="3" indent="-285750">
              <a:lnSpc>
                <a:spcPct val="100000"/>
              </a:lnSpc>
              <a:buFont typeface="Arial" panose="020B0604020202020204" pitchFamily="34" charset="0"/>
              <a:buChar char="•"/>
            </a:pPr>
            <a:r>
              <a:rPr lang="en-CA" sz="1500" dirty="0"/>
              <a:t>Fraction: </a:t>
            </a:r>
            <a:r>
              <a:rPr lang="en-CA" sz="1500" b="0" dirty="0"/>
              <a:t>e.g., when 0.75 is typed in it displays as 3/4</a:t>
            </a:r>
            <a:endParaRPr lang="en-US" b="1" u="sng" dirty="0"/>
          </a:p>
          <a:p>
            <a:pPr lvl="3"/>
            <a:endParaRPr lang="nl-NL" dirty="0"/>
          </a:p>
          <a:p>
            <a:pPr lvl="2"/>
            <a:endParaRPr lang="nl-NL" dirty="0"/>
          </a:p>
        </p:txBody>
      </p:sp>
      <p:pic>
        <p:nvPicPr>
          <p:cNvPr id="5" name="Picture 4">
            <a:extLst>
              <a:ext uri="{FF2B5EF4-FFF2-40B4-BE49-F238E27FC236}">
                <a16:creationId xmlns:a16="http://schemas.microsoft.com/office/drawing/2014/main" id="{6B2D8F52-167A-BA68-3CC9-859B408718B3}"/>
              </a:ext>
            </a:extLst>
          </p:cNvPr>
          <p:cNvPicPr>
            <a:picLocks noChangeAspect="1"/>
          </p:cNvPicPr>
          <p:nvPr/>
        </p:nvPicPr>
        <p:blipFill>
          <a:blip r:embed="rId2"/>
          <a:stretch>
            <a:fillRect/>
          </a:stretch>
        </p:blipFill>
        <p:spPr>
          <a:xfrm>
            <a:off x="6417429" y="1252538"/>
            <a:ext cx="5159455" cy="4795837"/>
          </a:xfrm>
          <a:prstGeom prst="rect">
            <a:avLst/>
          </a:prstGeom>
          <a:noFill/>
        </p:spPr>
      </p:pic>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26</a:t>
            </a:fld>
            <a:endParaRPr lang="nl-NL"/>
          </a:p>
        </p:txBody>
      </p:sp>
    </p:spTree>
    <p:extLst>
      <p:ext uri="{BB962C8B-B14F-4D97-AF65-F5344CB8AC3E}">
        <p14:creationId xmlns:p14="http://schemas.microsoft.com/office/powerpoint/2010/main" val="2632192134"/>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dirty="0"/>
              <a:t>Data Tables</a:t>
            </a:r>
          </a:p>
        </p:txBody>
      </p:sp>
      <p:sp>
        <p:nvSpPr>
          <p:cNvPr id="8" name="Tijdelijke aanduiding voor verticale tekst 7"/>
          <p:cNvSpPr>
            <a:spLocks noGrp="1"/>
          </p:cNvSpPr>
          <p:nvPr>
            <p:ph type="body" orient="vert" idx="1"/>
          </p:nvPr>
        </p:nvSpPr>
        <p:spPr>
          <a:xfrm>
            <a:off x="404662" y="1252836"/>
            <a:ext cx="5593347" cy="4795836"/>
          </a:xfrm>
        </p:spPr>
        <p:txBody>
          <a:bodyPr>
            <a:normAutofit/>
          </a:bodyPr>
          <a:lstStyle/>
          <a:p>
            <a:pPr lvl="3"/>
            <a:r>
              <a:rPr lang="nl-NL" dirty="0"/>
              <a:t>Data Format – Part 3</a:t>
            </a:r>
          </a:p>
          <a:p>
            <a:pPr marL="285750" lvl="3" indent="-285750">
              <a:buFont typeface="Arial" panose="020B0604020202020204" pitchFamily="34" charset="0"/>
              <a:buChar char="•"/>
            </a:pPr>
            <a:r>
              <a:rPr lang="en-US" sz="1600" dirty="0"/>
              <a:t>Scientific:</a:t>
            </a:r>
            <a:r>
              <a:rPr lang="en-US" sz="1600" b="0" dirty="0"/>
              <a:t> 1.23E+06</a:t>
            </a:r>
          </a:p>
          <a:p>
            <a:pPr marL="466725" lvl="5" indent="-285750"/>
            <a:r>
              <a:rPr lang="en-US" sz="1600" b="0" dirty="0"/>
              <a:t>Decimal point shifting = Exponent</a:t>
            </a:r>
          </a:p>
          <a:p>
            <a:pPr marL="285750" lvl="3" indent="-285750">
              <a:buFont typeface="Arial" panose="020B0604020202020204" pitchFamily="34" charset="0"/>
              <a:buChar char="•"/>
            </a:pPr>
            <a:r>
              <a:rPr lang="en-US" sz="1600" dirty="0"/>
              <a:t>Text:</a:t>
            </a:r>
          </a:p>
          <a:p>
            <a:pPr marL="466725" lvl="5" indent="-285750"/>
            <a:r>
              <a:rPr lang="en-US" sz="1600" b="0" dirty="0"/>
              <a:t>Treats everything (even numbers) as text</a:t>
            </a:r>
          </a:p>
          <a:p>
            <a:pPr marL="466725" lvl="5" indent="-285750"/>
            <a:r>
              <a:rPr lang="en-US" sz="1600" b="0" dirty="0"/>
              <a:t>Cell data is displayed exactly as entered.</a:t>
            </a:r>
          </a:p>
          <a:p>
            <a:pPr marL="285750" lvl="3" indent="-285750">
              <a:buFont typeface="Arial" panose="020B0604020202020204" pitchFamily="34" charset="0"/>
              <a:buChar char="•"/>
            </a:pPr>
            <a:r>
              <a:rPr lang="en-US" sz="1600" dirty="0"/>
              <a:t>Special:</a:t>
            </a:r>
          </a:p>
          <a:p>
            <a:pPr marL="466725" lvl="5" indent="-285750"/>
            <a:r>
              <a:rPr lang="en-US" sz="1600" b="0" dirty="0"/>
              <a:t>Country specific information e.g., ZIP code</a:t>
            </a:r>
          </a:p>
          <a:p>
            <a:pPr marL="285750" lvl="3" indent="-285750">
              <a:buFont typeface="Arial" panose="020B0604020202020204" pitchFamily="34" charset="0"/>
              <a:buChar char="•"/>
            </a:pPr>
            <a:r>
              <a:rPr lang="en-US" sz="1600" dirty="0"/>
              <a:t>Custom:</a:t>
            </a:r>
          </a:p>
          <a:p>
            <a:pPr marL="466725" lvl="5" indent="-285750"/>
            <a:r>
              <a:rPr lang="en-US" sz="1600" b="0" dirty="0"/>
              <a:t>You can create your own formats e.g., ID number = A22-B (alpha, two digits, dash, alpha)</a:t>
            </a:r>
          </a:p>
          <a:p>
            <a:pPr lvl="3"/>
            <a:endParaRPr lang="nl-NL" b="0" dirty="0"/>
          </a:p>
          <a:p>
            <a:pPr marL="0" indent="0">
              <a:buNone/>
            </a:pPr>
            <a:endParaRPr lang="en-US" dirty="0"/>
          </a:p>
          <a:p>
            <a:pPr fontAlgn="base"/>
            <a:endParaRPr lang="en-US" b="1" u="sng" dirty="0"/>
          </a:p>
          <a:p>
            <a:pPr lvl="3"/>
            <a:endParaRPr lang="nl-NL" dirty="0"/>
          </a:p>
          <a:p>
            <a:pPr lvl="2"/>
            <a:endParaRPr lang="nl-NL" dirty="0"/>
          </a:p>
        </p:txBody>
      </p:sp>
      <p:pic>
        <p:nvPicPr>
          <p:cNvPr id="5" name="Picture 4">
            <a:extLst>
              <a:ext uri="{FF2B5EF4-FFF2-40B4-BE49-F238E27FC236}">
                <a16:creationId xmlns:a16="http://schemas.microsoft.com/office/drawing/2014/main" id="{6B2D8F52-167A-BA68-3CC9-859B408718B3}"/>
              </a:ext>
            </a:extLst>
          </p:cNvPr>
          <p:cNvPicPr>
            <a:picLocks noChangeAspect="1"/>
          </p:cNvPicPr>
          <p:nvPr/>
        </p:nvPicPr>
        <p:blipFill>
          <a:blip r:embed="rId2"/>
          <a:stretch>
            <a:fillRect/>
          </a:stretch>
        </p:blipFill>
        <p:spPr>
          <a:xfrm>
            <a:off x="6417429" y="1252538"/>
            <a:ext cx="5159455" cy="4795837"/>
          </a:xfrm>
          <a:prstGeom prst="rect">
            <a:avLst/>
          </a:prstGeom>
          <a:noFill/>
        </p:spPr>
      </p:pic>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27</a:t>
            </a:fld>
            <a:endParaRPr lang="nl-NL"/>
          </a:p>
        </p:txBody>
      </p:sp>
    </p:spTree>
    <p:extLst>
      <p:ext uri="{BB962C8B-B14F-4D97-AF65-F5344CB8AC3E}">
        <p14:creationId xmlns:p14="http://schemas.microsoft.com/office/powerpoint/2010/main" val="1663559086"/>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dirty="0"/>
              <a:t>Data Tables</a:t>
            </a:r>
          </a:p>
        </p:txBody>
      </p:sp>
      <p:sp>
        <p:nvSpPr>
          <p:cNvPr id="8" name="Tijdelijke aanduiding voor verticale tekst 7"/>
          <p:cNvSpPr>
            <a:spLocks noGrp="1"/>
          </p:cNvSpPr>
          <p:nvPr>
            <p:ph type="body" orient="vert" idx="1"/>
          </p:nvPr>
        </p:nvSpPr>
        <p:spPr>
          <a:xfrm>
            <a:off x="404662" y="1252836"/>
            <a:ext cx="5694513" cy="4795836"/>
          </a:xfrm>
        </p:spPr>
        <p:txBody>
          <a:bodyPr>
            <a:normAutofit/>
          </a:bodyPr>
          <a:lstStyle/>
          <a:p>
            <a:pPr lvl="3"/>
            <a:r>
              <a:rPr lang="nl-NL" dirty="0"/>
              <a:t>Data Sorting – Part 1</a:t>
            </a:r>
          </a:p>
          <a:p>
            <a:pPr marL="0" indent="0">
              <a:buNone/>
            </a:pPr>
            <a:r>
              <a:rPr lang="en-US" sz="1600" dirty="0"/>
              <a:t>You can sort data using:</a:t>
            </a:r>
          </a:p>
          <a:p>
            <a:r>
              <a:rPr lang="en-US" sz="1600" b="1" dirty="0"/>
              <a:t>Home</a:t>
            </a:r>
            <a:r>
              <a:rPr lang="en-US" sz="1600" dirty="0"/>
              <a:t> Tab </a:t>
            </a:r>
          </a:p>
          <a:p>
            <a:endParaRPr lang="en-US" sz="1600" dirty="0"/>
          </a:p>
          <a:p>
            <a:pPr marL="0" indent="0">
              <a:buNone/>
            </a:pPr>
            <a:endParaRPr lang="en-US" sz="1600" dirty="0"/>
          </a:p>
          <a:p>
            <a:pPr marL="0" indent="0">
              <a:buNone/>
            </a:pPr>
            <a:endParaRPr lang="en-US" sz="1600" dirty="0"/>
          </a:p>
          <a:p>
            <a:r>
              <a:rPr lang="en-US" sz="1600" b="1" dirty="0"/>
              <a:t>Data</a:t>
            </a:r>
            <a:r>
              <a:rPr lang="en-US" sz="1600" dirty="0"/>
              <a:t> Tab commands</a:t>
            </a:r>
          </a:p>
          <a:p>
            <a:endParaRPr lang="en-US" sz="1600" dirty="0"/>
          </a:p>
          <a:p>
            <a:pPr marL="0" indent="0">
              <a:buNone/>
            </a:pPr>
            <a:endParaRPr lang="en-US" sz="1600" dirty="0"/>
          </a:p>
          <a:p>
            <a:pPr marL="0" indent="0">
              <a:buNone/>
            </a:pPr>
            <a:endParaRPr lang="en-US" sz="1600" dirty="0"/>
          </a:p>
          <a:p>
            <a:r>
              <a:rPr lang="en-US" sz="1600" dirty="0"/>
              <a:t>Right click and from the shortcut menu use the sort item and the menu,</a:t>
            </a:r>
          </a:p>
          <a:p>
            <a:endParaRPr lang="en-US" sz="1600" dirty="0"/>
          </a:p>
          <a:p>
            <a:pPr marL="0" indent="0">
              <a:buNone/>
            </a:pPr>
            <a:endParaRPr lang="en-US" sz="1600" dirty="0"/>
          </a:p>
          <a:p>
            <a:endParaRPr lang="en-US" sz="1600" dirty="0"/>
          </a:p>
          <a:p>
            <a:pPr marL="0" indent="0">
              <a:buNone/>
            </a:pPr>
            <a:endParaRPr lang="en-US" sz="1600" dirty="0"/>
          </a:p>
          <a:p>
            <a:pPr fontAlgn="base"/>
            <a:endParaRPr lang="en-US" b="1" u="sng" dirty="0"/>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28</a:t>
            </a:fld>
            <a:endParaRPr lang="nl-NL"/>
          </a:p>
        </p:txBody>
      </p:sp>
      <p:pic>
        <p:nvPicPr>
          <p:cNvPr id="4" name="Picture 3">
            <a:extLst>
              <a:ext uri="{FF2B5EF4-FFF2-40B4-BE49-F238E27FC236}">
                <a16:creationId xmlns:a16="http://schemas.microsoft.com/office/drawing/2014/main" id="{EDBA21A1-6FBF-2702-0A29-A3EC9FA43C1E}"/>
              </a:ext>
            </a:extLst>
          </p:cNvPr>
          <p:cNvPicPr>
            <a:picLocks noChangeAspect="1"/>
          </p:cNvPicPr>
          <p:nvPr/>
        </p:nvPicPr>
        <p:blipFill>
          <a:blip r:embed="rId2"/>
          <a:stretch>
            <a:fillRect/>
          </a:stretch>
        </p:blipFill>
        <p:spPr>
          <a:xfrm>
            <a:off x="842591" y="2276872"/>
            <a:ext cx="485843" cy="800212"/>
          </a:xfrm>
          <a:prstGeom prst="rect">
            <a:avLst/>
          </a:prstGeom>
        </p:spPr>
      </p:pic>
      <p:pic>
        <p:nvPicPr>
          <p:cNvPr id="9" name="Picture 8">
            <a:extLst>
              <a:ext uri="{FF2B5EF4-FFF2-40B4-BE49-F238E27FC236}">
                <a16:creationId xmlns:a16="http://schemas.microsoft.com/office/drawing/2014/main" id="{F238761E-F1DB-453B-F3AA-07ABB96CEAF8}"/>
              </a:ext>
            </a:extLst>
          </p:cNvPr>
          <p:cNvPicPr>
            <a:picLocks noChangeAspect="1"/>
          </p:cNvPicPr>
          <p:nvPr/>
        </p:nvPicPr>
        <p:blipFill>
          <a:blip r:embed="rId3"/>
          <a:stretch>
            <a:fillRect/>
          </a:stretch>
        </p:blipFill>
        <p:spPr>
          <a:xfrm>
            <a:off x="737801" y="3905178"/>
            <a:ext cx="695422" cy="847843"/>
          </a:xfrm>
          <a:prstGeom prst="rect">
            <a:avLst/>
          </a:prstGeom>
        </p:spPr>
      </p:pic>
    </p:spTree>
    <p:extLst>
      <p:ext uri="{BB962C8B-B14F-4D97-AF65-F5344CB8AC3E}">
        <p14:creationId xmlns:p14="http://schemas.microsoft.com/office/powerpoint/2010/main" val="112185879"/>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dirty="0"/>
              <a:t>Data Tables</a:t>
            </a:r>
          </a:p>
        </p:txBody>
      </p:sp>
      <p:sp>
        <p:nvSpPr>
          <p:cNvPr id="8" name="Tijdelijke aanduiding voor verticale tekst 7"/>
          <p:cNvSpPr>
            <a:spLocks noGrp="1"/>
          </p:cNvSpPr>
          <p:nvPr>
            <p:ph type="body" orient="vert" idx="1"/>
          </p:nvPr>
        </p:nvSpPr>
        <p:spPr>
          <a:xfrm>
            <a:off x="404662" y="1252836"/>
            <a:ext cx="10951097" cy="4795836"/>
          </a:xfrm>
        </p:spPr>
        <p:txBody>
          <a:bodyPr>
            <a:normAutofit lnSpcReduction="10000"/>
          </a:bodyPr>
          <a:lstStyle/>
          <a:p>
            <a:pPr lvl="3"/>
            <a:r>
              <a:rPr lang="nl-NL" dirty="0"/>
              <a:t>Data Sorting – Part 2</a:t>
            </a:r>
          </a:p>
          <a:p>
            <a:r>
              <a:rPr lang="en-US" sz="1600" dirty="0"/>
              <a:t>With a data table you may click in a cell and sort your column in various ways,</a:t>
            </a:r>
          </a:p>
          <a:p>
            <a:pPr lvl="1"/>
            <a:r>
              <a:rPr lang="en-US" sz="1400" dirty="0"/>
              <a:t>Numbers – Smallest to Largest or Largest to Smallest,</a:t>
            </a:r>
          </a:p>
          <a:p>
            <a:pPr lvl="1"/>
            <a:r>
              <a:rPr lang="en-US" sz="1400" dirty="0"/>
              <a:t>Dates – Oldest to Newest or Newest to Oldest,</a:t>
            </a:r>
          </a:p>
          <a:p>
            <a:pPr lvl="1"/>
            <a:r>
              <a:rPr lang="en-US" sz="1400" dirty="0"/>
              <a:t>Text – A to Z or Z to A,</a:t>
            </a:r>
          </a:p>
          <a:p>
            <a:pPr lvl="1"/>
            <a:r>
              <a:rPr lang="en-US" sz="1400" dirty="0"/>
              <a:t>Use the Custom Sort command to sort by more than one column,</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r>
              <a:rPr lang="en-US" sz="1400" dirty="0"/>
              <a:t>Excel worksheets that are not in a data table arrangement require you to select the area you wish to sort and use the Custom Sort command to sort by the column(s) you wish.</a:t>
            </a:r>
          </a:p>
          <a:p>
            <a:pPr lvl="3"/>
            <a:endParaRPr lang="nl-NL" dirty="0"/>
          </a:p>
          <a:p>
            <a:endParaRPr lang="en-US" sz="1600" dirty="0"/>
          </a:p>
          <a:p>
            <a:pPr marL="0" indent="0">
              <a:buNone/>
            </a:pPr>
            <a:endParaRPr lang="en-US" sz="1600" dirty="0"/>
          </a:p>
          <a:p>
            <a:endParaRPr lang="en-US" sz="1600" dirty="0"/>
          </a:p>
          <a:p>
            <a:pPr marL="0" indent="0">
              <a:buNone/>
            </a:pPr>
            <a:endParaRPr lang="en-US" sz="1600" dirty="0"/>
          </a:p>
          <a:p>
            <a:pPr fontAlgn="base"/>
            <a:endParaRPr lang="en-US" b="1" u="sng" dirty="0"/>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29</a:t>
            </a:fld>
            <a:endParaRPr lang="nl-NL"/>
          </a:p>
        </p:txBody>
      </p:sp>
      <p:sp>
        <p:nvSpPr>
          <p:cNvPr id="10" name="Tijdelijke aanduiding voor verticale tekst 7">
            <a:extLst>
              <a:ext uri="{FF2B5EF4-FFF2-40B4-BE49-F238E27FC236}">
                <a16:creationId xmlns:a16="http://schemas.microsoft.com/office/drawing/2014/main" id="{17C846FA-4E25-BBE6-4B56-2A43CDB15A6C}"/>
              </a:ext>
            </a:extLst>
          </p:cNvPr>
          <p:cNvSpPr txBox="1">
            <a:spLocks/>
          </p:cNvSpPr>
          <p:nvPr/>
        </p:nvSpPr>
        <p:spPr>
          <a:xfrm>
            <a:off x="6747247" y="836712"/>
            <a:ext cx="5694513" cy="4795836"/>
          </a:xfrm>
          <a:prstGeom prst="rect">
            <a:avLst/>
          </a:prstGeom>
        </p:spPr>
        <p:txBody>
          <a:bodyPr vert="horz" lIns="0" tIns="0" rIns="0" bIns="0" rtlCol="0">
            <a:normAutofit/>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endParaRPr lang="en-US" sz="1600" dirty="0"/>
          </a:p>
          <a:p>
            <a:endParaRPr lang="en-US" sz="1600" dirty="0"/>
          </a:p>
          <a:p>
            <a:endParaRPr lang="en-US" sz="1600" dirty="0"/>
          </a:p>
          <a:p>
            <a:pPr marL="0" indent="0">
              <a:buFont typeface="Arial" panose="020B0604020202020204" pitchFamily="34" charset="0"/>
              <a:buNone/>
            </a:pPr>
            <a:endParaRPr lang="en-US" sz="1600" dirty="0"/>
          </a:p>
          <a:p>
            <a:pPr fontAlgn="base"/>
            <a:endParaRPr lang="en-US" b="1" u="sng" dirty="0"/>
          </a:p>
          <a:p>
            <a:pPr lvl="3"/>
            <a:endParaRPr lang="nl-NL" dirty="0"/>
          </a:p>
          <a:p>
            <a:pPr lvl="2"/>
            <a:endParaRPr lang="nl-NL" dirty="0"/>
          </a:p>
        </p:txBody>
      </p:sp>
      <p:pic>
        <p:nvPicPr>
          <p:cNvPr id="14" name="Picture 13">
            <a:extLst>
              <a:ext uri="{FF2B5EF4-FFF2-40B4-BE49-F238E27FC236}">
                <a16:creationId xmlns:a16="http://schemas.microsoft.com/office/drawing/2014/main" id="{D79CE02C-5587-6F41-F5A4-4B0DC68090C5}"/>
              </a:ext>
            </a:extLst>
          </p:cNvPr>
          <p:cNvPicPr>
            <a:picLocks noChangeAspect="1"/>
          </p:cNvPicPr>
          <p:nvPr/>
        </p:nvPicPr>
        <p:blipFill>
          <a:blip r:embed="rId2"/>
          <a:stretch>
            <a:fillRect/>
          </a:stretch>
        </p:blipFill>
        <p:spPr>
          <a:xfrm>
            <a:off x="842591" y="3296752"/>
            <a:ext cx="4238653" cy="1977065"/>
          </a:xfrm>
          <a:prstGeom prst="rect">
            <a:avLst/>
          </a:prstGeom>
        </p:spPr>
      </p:pic>
    </p:spTree>
    <p:extLst>
      <p:ext uri="{BB962C8B-B14F-4D97-AF65-F5344CB8AC3E}">
        <p14:creationId xmlns:p14="http://schemas.microsoft.com/office/powerpoint/2010/main" val="2302024751"/>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Index</a:t>
            </a:r>
          </a:p>
        </p:txBody>
      </p:sp>
      <p:sp>
        <p:nvSpPr>
          <p:cNvPr id="3" name="Tijdelijke aanduiding voor verticale tekst 2"/>
          <p:cNvSpPr>
            <a:spLocks noGrp="1"/>
          </p:cNvSpPr>
          <p:nvPr>
            <p:ph type="body" orient="vert" idx="1"/>
          </p:nvPr>
        </p:nvSpPr>
        <p:spPr>
          <a:xfrm>
            <a:off x="404663" y="1252836"/>
            <a:ext cx="5694512" cy="4795836"/>
          </a:xfrm>
        </p:spPr>
        <p:txBody>
          <a:bodyPr>
            <a:normAutofit/>
          </a:bodyPr>
          <a:lstStyle/>
          <a:p>
            <a:r>
              <a:rPr lang="nl-NL" dirty="0"/>
              <a:t>Introduction</a:t>
            </a:r>
          </a:p>
          <a:p>
            <a:r>
              <a:rPr lang="nl-NL" dirty="0"/>
              <a:t>Collecting and Importing Data in Excel</a:t>
            </a:r>
          </a:p>
          <a:p>
            <a:r>
              <a:rPr lang="nl-NL" dirty="0"/>
              <a:t>Data tabs</a:t>
            </a:r>
          </a:p>
          <a:p>
            <a:r>
              <a:rPr lang="en-US" dirty="0"/>
              <a:t>Number and Formulas</a:t>
            </a:r>
          </a:p>
          <a:p>
            <a:r>
              <a:rPr lang="en-US" dirty="0"/>
              <a:t>First statistical approach</a:t>
            </a:r>
          </a:p>
          <a:p>
            <a:r>
              <a:rPr lang="en-US" dirty="0"/>
              <a:t>Data discovery and exploration</a:t>
            </a:r>
          </a:p>
          <a:p>
            <a:r>
              <a:rPr lang="en-US" dirty="0"/>
              <a:t>Visualizing data</a:t>
            </a:r>
          </a:p>
          <a:p>
            <a:r>
              <a:rPr lang="en-US" dirty="0"/>
              <a:t>Data Cleaning</a:t>
            </a:r>
          </a:p>
          <a:p>
            <a:r>
              <a:rPr lang="en-US" dirty="0"/>
              <a:t>Pivot Table / Charts and Slicers</a:t>
            </a:r>
          </a:p>
        </p:txBody>
      </p:sp>
      <p:sp>
        <p:nvSpPr>
          <p:cNvPr id="4" name="Tijdelijke aanduiding voor dianummer 3"/>
          <p:cNvSpPr>
            <a:spLocks noGrp="1"/>
          </p:cNvSpPr>
          <p:nvPr>
            <p:ph type="sldNum" sz="quarter" idx="4"/>
          </p:nvPr>
        </p:nvSpPr>
        <p:spPr/>
        <p:txBody>
          <a:bodyPr/>
          <a:lstStyle/>
          <a:p>
            <a:fld id="{5EE7099E-8998-4851-915A-4F4831808297}" type="slidenum">
              <a:rPr lang="nl-NL" smtClean="0"/>
              <a:pPr/>
              <a:t>3</a:t>
            </a:fld>
            <a:endParaRPr lang="nl-NL"/>
          </a:p>
        </p:txBody>
      </p:sp>
      <p:sp>
        <p:nvSpPr>
          <p:cNvPr id="5" name="Tijdelijke aanduiding voor verticale tekst 2">
            <a:extLst>
              <a:ext uri="{FF2B5EF4-FFF2-40B4-BE49-F238E27FC236}">
                <a16:creationId xmlns:a16="http://schemas.microsoft.com/office/drawing/2014/main" id="{CD2E6325-A6EC-EC6B-8EC8-9FC264DC8E62}"/>
              </a:ext>
            </a:extLst>
          </p:cNvPr>
          <p:cNvSpPr txBox="1">
            <a:spLocks/>
          </p:cNvSpPr>
          <p:nvPr/>
        </p:nvSpPr>
        <p:spPr>
          <a:xfrm>
            <a:off x="6285528" y="1252836"/>
            <a:ext cx="5694512" cy="4795836"/>
          </a:xfrm>
          <a:prstGeom prst="rect">
            <a:avLst/>
          </a:prstGeom>
          <a:noFill/>
        </p:spPr>
        <p:txBody>
          <a:bodyPr vert="horz" wrap="none" lIns="0" tIns="0" rIns="0" bIns="0" rtlCol="0">
            <a:normAutofit/>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a:buFont typeface="+mj-lt"/>
              <a:buAutoNum type="arabicPeriod" startAt="10"/>
            </a:pPr>
            <a:r>
              <a:rPr lang="nl-NL" dirty="0"/>
              <a:t>Bivariate Analysis</a:t>
            </a:r>
          </a:p>
          <a:p>
            <a:pPr>
              <a:buAutoNum type="arabicPeriod" startAt="10"/>
            </a:pPr>
            <a:endParaRPr lang="en-US" dirty="0"/>
          </a:p>
        </p:txBody>
      </p:sp>
    </p:spTree>
    <p:extLst>
      <p:ext uri="{BB962C8B-B14F-4D97-AF65-F5344CB8AC3E}">
        <p14:creationId xmlns:p14="http://schemas.microsoft.com/office/powerpoint/2010/main" val="1662105023"/>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dirty="0"/>
              <a:t>Data Tables</a:t>
            </a:r>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30</a:t>
            </a:fld>
            <a:endParaRPr lang="nl-NL"/>
          </a:p>
        </p:txBody>
      </p:sp>
      <p:sp>
        <p:nvSpPr>
          <p:cNvPr id="10" name="Tijdelijke aanduiding voor verticale tekst 7">
            <a:extLst>
              <a:ext uri="{FF2B5EF4-FFF2-40B4-BE49-F238E27FC236}">
                <a16:creationId xmlns:a16="http://schemas.microsoft.com/office/drawing/2014/main" id="{17C846FA-4E25-BBE6-4B56-2A43CDB15A6C}"/>
              </a:ext>
            </a:extLst>
          </p:cNvPr>
          <p:cNvSpPr txBox="1">
            <a:spLocks/>
          </p:cNvSpPr>
          <p:nvPr/>
        </p:nvSpPr>
        <p:spPr>
          <a:xfrm>
            <a:off x="6747247" y="836712"/>
            <a:ext cx="5694513" cy="4795836"/>
          </a:xfrm>
          <a:prstGeom prst="rect">
            <a:avLst/>
          </a:prstGeom>
        </p:spPr>
        <p:txBody>
          <a:bodyPr vert="horz" lIns="0" tIns="0" rIns="0" bIns="0" rtlCol="0">
            <a:normAutofit/>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endParaRPr lang="en-US" sz="1600" dirty="0"/>
          </a:p>
          <a:p>
            <a:endParaRPr lang="en-US" sz="1600" dirty="0"/>
          </a:p>
          <a:p>
            <a:endParaRPr lang="en-US" sz="1600" dirty="0"/>
          </a:p>
          <a:p>
            <a:pPr marL="0" indent="0">
              <a:buFont typeface="Arial" panose="020B0604020202020204" pitchFamily="34" charset="0"/>
              <a:buNone/>
            </a:pPr>
            <a:endParaRPr lang="en-US" sz="1600" dirty="0"/>
          </a:p>
          <a:p>
            <a:pPr fontAlgn="base"/>
            <a:endParaRPr lang="en-US" b="1" u="sng" dirty="0"/>
          </a:p>
          <a:p>
            <a:pPr lvl="3"/>
            <a:endParaRPr lang="nl-NL" dirty="0"/>
          </a:p>
          <a:p>
            <a:pPr lvl="2"/>
            <a:endParaRPr lang="nl-NL" dirty="0"/>
          </a:p>
        </p:txBody>
      </p:sp>
      <p:sp>
        <p:nvSpPr>
          <p:cNvPr id="5" name="Tijdelijke aanduiding voor verticale tekst 7">
            <a:extLst>
              <a:ext uri="{FF2B5EF4-FFF2-40B4-BE49-F238E27FC236}">
                <a16:creationId xmlns:a16="http://schemas.microsoft.com/office/drawing/2014/main" id="{576185EB-ACD7-82A0-CE8F-952ADE34BBA7}"/>
              </a:ext>
            </a:extLst>
          </p:cNvPr>
          <p:cNvSpPr txBox="1">
            <a:spLocks/>
          </p:cNvSpPr>
          <p:nvPr/>
        </p:nvSpPr>
        <p:spPr>
          <a:xfrm>
            <a:off x="425267" y="1196752"/>
            <a:ext cx="5694513" cy="4795836"/>
          </a:xfrm>
          <a:prstGeom prst="rect">
            <a:avLst/>
          </a:prstGeom>
        </p:spPr>
        <p:txBody>
          <a:bodyPr vert="horz" lIns="0" tIns="0" rIns="0" bIns="0" rtlCol="0">
            <a:normAutofit/>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lvl="3"/>
            <a:r>
              <a:rPr lang="nl-NL" dirty="0"/>
              <a:t>Data Filtering – Part 1</a:t>
            </a:r>
          </a:p>
          <a:p>
            <a:pPr marL="0" indent="0">
              <a:buFont typeface="Arial" panose="020B0604020202020204" pitchFamily="34" charset="0"/>
              <a:buNone/>
            </a:pPr>
            <a:r>
              <a:rPr lang="en-US" sz="1600" dirty="0"/>
              <a:t>You can filter data using:</a:t>
            </a:r>
          </a:p>
          <a:p>
            <a:r>
              <a:rPr lang="en-US" sz="1600" b="1" dirty="0"/>
              <a:t>Home</a:t>
            </a:r>
            <a:r>
              <a:rPr lang="en-US" sz="1600" dirty="0"/>
              <a:t> Tab </a:t>
            </a:r>
          </a:p>
          <a:p>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r>
              <a:rPr lang="en-US" sz="1600" b="1" dirty="0"/>
              <a:t>Data</a:t>
            </a:r>
            <a:r>
              <a:rPr lang="en-US" sz="1600" dirty="0"/>
              <a:t> Tab commands</a:t>
            </a:r>
          </a:p>
          <a:p>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r>
              <a:rPr lang="en-US" sz="1600" dirty="0"/>
              <a:t>Right click and from the shortcut menu use the filter item and the menu,</a:t>
            </a:r>
          </a:p>
          <a:p>
            <a:endParaRPr lang="en-US" sz="1600" dirty="0"/>
          </a:p>
          <a:p>
            <a:pPr marL="0" indent="0">
              <a:buFont typeface="Arial" panose="020B0604020202020204" pitchFamily="34" charset="0"/>
              <a:buNone/>
            </a:pPr>
            <a:endParaRPr lang="en-US" sz="1600" dirty="0"/>
          </a:p>
          <a:p>
            <a:endParaRPr lang="en-US" sz="1600" dirty="0"/>
          </a:p>
          <a:p>
            <a:pPr marL="0" indent="0">
              <a:buFont typeface="Arial" panose="020B0604020202020204" pitchFamily="34" charset="0"/>
              <a:buNone/>
            </a:pPr>
            <a:endParaRPr lang="en-US" sz="1600" dirty="0"/>
          </a:p>
          <a:p>
            <a:pPr fontAlgn="base"/>
            <a:endParaRPr lang="en-US" b="1" u="sng" dirty="0"/>
          </a:p>
          <a:p>
            <a:pPr lvl="3"/>
            <a:endParaRPr lang="nl-NL" dirty="0"/>
          </a:p>
          <a:p>
            <a:pPr lvl="2"/>
            <a:endParaRPr lang="nl-NL" dirty="0"/>
          </a:p>
        </p:txBody>
      </p:sp>
      <p:pic>
        <p:nvPicPr>
          <p:cNvPr id="6" name="Picture 5">
            <a:extLst>
              <a:ext uri="{FF2B5EF4-FFF2-40B4-BE49-F238E27FC236}">
                <a16:creationId xmlns:a16="http://schemas.microsoft.com/office/drawing/2014/main" id="{91C56ED1-C405-8EE8-B643-DFD57A94772E}"/>
              </a:ext>
            </a:extLst>
          </p:cNvPr>
          <p:cNvPicPr>
            <a:picLocks noChangeAspect="1"/>
          </p:cNvPicPr>
          <p:nvPr/>
        </p:nvPicPr>
        <p:blipFill>
          <a:blip r:embed="rId2"/>
          <a:stretch>
            <a:fillRect/>
          </a:stretch>
        </p:blipFill>
        <p:spPr>
          <a:xfrm>
            <a:off x="842591" y="2276872"/>
            <a:ext cx="485843" cy="800212"/>
          </a:xfrm>
          <a:prstGeom prst="rect">
            <a:avLst/>
          </a:prstGeom>
        </p:spPr>
      </p:pic>
      <p:pic>
        <p:nvPicPr>
          <p:cNvPr id="11" name="Picture 10">
            <a:extLst>
              <a:ext uri="{FF2B5EF4-FFF2-40B4-BE49-F238E27FC236}">
                <a16:creationId xmlns:a16="http://schemas.microsoft.com/office/drawing/2014/main" id="{8A6F102E-F67F-43C8-75F9-9F07A4E1684D}"/>
              </a:ext>
            </a:extLst>
          </p:cNvPr>
          <p:cNvPicPr>
            <a:picLocks noChangeAspect="1"/>
          </p:cNvPicPr>
          <p:nvPr/>
        </p:nvPicPr>
        <p:blipFill>
          <a:blip r:embed="rId3"/>
          <a:stretch>
            <a:fillRect/>
          </a:stretch>
        </p:blipFill>
        <p:spPr>
          <a:xfrm>
            <a:off x="842591" y="3861048"/>
            <a:ext cx="1228896" cy="771633"/>
          </a:xfrm>
          <a:prstGeom prst="rect">
            <a:avLst/>
          </a:prstGeom>
        </p:spPr>
      </p:pic>
      <p:pic>
        <p:nvPicPr>
          <p:cNvPr id="13" name="Picture 12">
            <a:extLst>
              <a:ext uri="{FF2B5EF4-FFF2-40B4-BE49-F238E27FC236}">
                <a16:creationId xmlns:a16="http://schemas.microsoft.com/office/drawing/2014/main" id="{26980890-09D1-B249-B992-B5630B2635B6}"/>
              </a:ext>
            </a:extLst>
          </p:cNvPr>
          <p:cNvPicPr>
            <a:picLocks noChangeAspect="1"/>
          </p:cNvPicPr>
          <p:nvPr/>
        </p:nvPicPr>
        <p:blipFill rotWithShape="1">
          <a:blip r:embed="rId4"/>
          <a:srcRect l="39959" t="35300" r="35826" b="3800"/>
          <a:stretch/>
        </p:blipFill>
        <p:spPr>
          <a:xfrm>
            <a:off x="7899375" y="1628800"/>
            <a:ext cx="2952328" cy="4176464"/>
          </a:xfrm>
          <a:prstGeom prst="rect">
            <a:avLst/>
          </a:prstGeom>
        </p:spPr>
      </p:pic>
    </p:spTree>
    <p:extLst>
      <p:ext uri="{BB962C8B-B14F-4D97-AF65-F5344CB8AC3E}">
        <p14:creationId xmlns:p14="http://schemas.microsoft.com/office/powerpoint/2010/main" val="3405742311"/>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dirty="0"/>
              <a:t>Data Tables</a:t>
            </a:r>
          </a:p>
        </p:txBody>
      </p:sp>
      <p:sp>
        <p:nvSpPr>
          <p:cNvPr id="8" name="Tijdelijke aanduiding voor verticale tekst 7"/>
          <p:cNvSpPr>
            <a:spLocks noGrp="1"/>
          </p:cNvSpPr>
          <p:nvPr>
            <p:ph type="body" orient="vert" idx="1"/>
          </p:nvPr>
        </p:nvSpPr>
        <p:spPr>
          <a:xfrm>
            <a:off x="404662" y="1252836"/>
            <a:ext cx="10951097" cy="4795836"/>
          </a:xfrm>
        </p:spPr>
        <p:txBody>
          <a:bodyPr>
            <a:normAutofit/>
          </a:bodyPr>
          <a:lstStyle/>
          <a:p>
            <a:pPr lvl="3"/>
            <a:r>
              <a:rPr lang="nl-NL" dirty="0"/>
              <a:t>Data Filtering – Part 2</a:t>
            </a:r>
          </a:p>
          <a:p>
            <a:pPr marL="180975" lvl="3" indent="-180975">
              <a:buClr>
                <a:schemeClr val="bg2"/>
              </a:buClr>
              <a:buFont typeface="Arial" panose="020B0604020202020204" pitchFamily="34" charset="0"/>
              <a:buChar char="•"/>
            </a:pPr>
            <a:r>
              <a:rPr lang="en-US" sz="1600" b="0" dirty="0"/>
              <a:t>Small filtering arrows appear in your field names/column headers from which you may choose specific text, date, or numbers,</a:t>
            </a:r>
          </a:p>
          <a:p>
            <a:pPr marL="180975" lvl="3" indent="-180975">
              <a:buClr>
                <a:schemeClr val="bg2"/>
              </a:buClr>
              <a:buFont typeface="Arial" panose="020B0604020202020204" pitchFamily="34" charset="0"/>
              <a:buChar char="•"/>
            </a:pPr>
            <a:r>
              <a:rPr lang="en-US" sz="1600" b="0" dirty="0"/>
              <a:t>The filtering menu allows you to customize your filter for Number Filters, Date Filters, and Text Filter fields,</a:t>
            </a:r>
          </a:p>
          <a:p>
            <a:pPr marL="647700" lvl="6" indent="-285750"/>
            <a:r>
              <a:rPr lang="en-US" b="0" dirty="0"/>
              <a:t>Numbers - Use between for number ranges, greater than, less than, and Top 10 criteria for numbers,</a:t>
            </a:r>
          </a:p>
          <a:p>
            <a:pPr marL="647700" lvl="6" indent="-285750"/>
            <a:r>
              <a:rPr lang="en-US" b="0" dirty="0"/>
              <a:t>Dates - Use relative dates (Next Week, Last Year) or between for ranges,</a:t>
            </a:r>
          </a:p>
          <a:p>
            <a:pPr marL="647700" lvl="6" indent="-285750"/>
            <a:r>
              <a:rPr lang="en-US" b="0" dirty="0"/>
              <a:t>Text -  Use contains for character within a text, begins with, ends with, and so on,</a:t>
            </a:r>
          </a:p>
          <a:p>
            <a:pPr marL="180975" lvl="3" indent="-180975">
              <a:buClr>
                <a:schemeClr val="bg2"/>
              </a:buClr>
              <a:buFont typeface="Arial" panose="020B0604020202020204" pitchFamily="34" charset="0"/>
              <a:buChar char="•"/>
            </a:pPr>
            <a:r>
              <a:rPr lang="en-US" sz="1600" b="0" dirty="0"/>
              <a:t>The Custom Filter menu allows you to perform multiple criteria for your data.</a:t>
            </a:r>
            <a:endParaRPr lang="nl-NL" sz="1600" b="0" dirty="0"/>
          </a:p>
          <a:p>
            <a:pPr marL="0" indent="0">
              <a:buNone/>
            </a:pPr>
            <a:endParaRPr lang="en-US" sz="1600" dirty="0"/>
          </a:p>
          <a:p>
            <a:pPr marL="0" indent="0">
              <a:buNone/>
            </a:pPr>
            <a:endParaRPr lang="en-US" sz="1600" dirty="0"/>
          </a:p>
          <a:p>
            <a:endParaRPr lang="en-US" sz="1600" dirty="0"/>
          </a:p>
          <a:p>
            <a:pPr marL="0" indent="0">
              <a:buNone/>
            </a:pPr>
            <a:endParaRPr lang="en-US" sz="1600" dirty="0"/>
          </a:p>
          <a:p>
            <a:pPr fontAlgn="base"/>
            <a:endParaRPr lang="en-US" b="1" u="sng" dirty="0"/>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31</a:t>
            </a:fld>
            <a:endParaRPr lang="nl-NL"/>
          </a:p>
        </p:txBody>
      </p:sp>
      <p:sp>
        <p:nvSpPr>
          <p:cNvPr id="10" name="Tijdelijke aanduiding voor verticale tekst 7">
            <a:extLst>
              <a:ext uri="{FF2B5EF4-FFF2-40B4-BE49-F238E27FC236}">
                <a16:creationId xmlns:a16="http://schemas.microsoft.com/office/drawing/2014/main" id="{17C846FA-4E25-BBE6-4B56-2A43CDB15A6C}"/>
              </a:ext>
            </a:extLst>
          </p:cNvPr>
          <p:cNvSpPr txBox="1">
            <a:spLocks/>
          </p:cNvSpPr>
          <p:nvPr/>
        </p:nvSpPr>
        <p:spPr>
          <a:xfrm>
            <a:off x="6747247" y="836712"/>
            <a:ext cx="5694513" cy="4795836"/>
          </a:xfrm>
          <a:prstGeom prst="rect">
            <a:avLst/>
          </a:prstGeom>
        </p:spPr>
        <p:txBody>
          <a:bodyPr vert="horz" lIns="0" tIns="0" rIns="0" bIns="0" rtlCol="0">
            <a:normAutofit/>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endParaRPr lang="en-US" sz="1600" dirty="0"/>
          </a:p>
          <a:p>
            <a:endParaRPr lang="en-US" sz="1600" dirty="0"/>
          </a:p>
          <a:p>
            <a:endParaRPr lang="en-US" sz="1600" dirty="0"/>
          </a:p>
          <a:p>
            <a:pPr marL="0" indent="0">
              <a:buFont typeface="Arial" panose="020B0604020202020204" pitchFamily="34" charset="0"/>
              <a:buNone/>
            </a:pPr>
            <a:endParaRPr lang="en-US" sz="1600" dirty="0"/>
          </a:p>
          <a:p>
            <a:pPr fontAlgn="base"/>
            <a:endParaRPr lang="en-US" b="1" u="sng" dirty="0"/>
          </a:p>
          <a:p>
            <a:pPr lvl="3"/>
            <a:endParaRPr lang="nl-NL" dirty="0"/>
          </a:p>
          <a:p>
            <a:pPr lvl="2"/>
            <a:endParaRPr lang="nl-NL" dirty="0"/>
          </a:p>
        </p:txBody>
      </p:sp>
      <p:pic>
        <p:nvPicPr>
          <p:cNvPr id="4" name="Picture 3">
            <a:extLst>
              <a:ext uri="{FF2B5EF4-FFF2-40B4-BE49-F238E27FC236}">
                <a16:creationId xmlns:a16="http://schemas.microsoft.com/office/drawing/2014/main" id="{7DA007CA-FBC9-7090-8AA4-B3B2FAD73AB2}"/>
              </a:ext>
            </a:extLst>
          </p:cNvPr>
          <p:cNvPicPr>
            <a:picLocks noChangeAspect="1"/>
          </p:cNvPicPr>
          <p:nvPr/>
        </p:nvPicPr>
        <p:blipFill>
          <a:blip r:embed="rId2"/>
          <a:stretch>
            <a:fillRect/>
          </a:stretch>
        </p:blipFill>
        <p:spPr>
          <a:xfrm>
            <a:off x="2660170" y="4126991"/>
            <a:ext cx="6878010" cy="2133898"/>
          </a:xfrm>
          <a:prstGeom prst="rect">
            <a:avLst/>
          </a:prstGeom>
        </p:spPr>
      </p:pic>
    </p:spTree>
    <p:extLst>
      <p:ext uri="{BB962C8B-B14F-4D97-AF65-F5344CB8AC3E}">
        <p14:creationId xmlns:p14="http://schemas.microsoft.com/office/powerpoint/2010/main" val="1238529816"/>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Numbers and Formulas</a:t>
            </a:r>
          </a:p>
        </p:txBody>
      </p:sp>
      <p:sp>
        <p:nvSpPr>
          <p:cNvPr id="8" name="Tijdelijke aanduiding voor verticale tekst 7"/>
          <p:cNvSpPr>
            <a:spLocks noGrp="1"/>
          </p:cNvSpPr>
          <p:nvPr>
            <p:ph type="body" orient="vert" idx="1"/>
          </p:nvPr>
        </p:nvSpPr>
        <p:spPr/>
        <p:txBody>
          <a:bodyPr>
            <a:normAutofit lnSpcReduction="10000"/>
          </a:bodyPr>
          <a:lstStyle/>
          <a:p>
            <a:pPr lvl="2"/>
            <a:r>
              <a:rPr lang="en-US" dirty="0"/>
              <a:t>Not all Numbers in Excel are true numbers, such a Security Social Number, Phone Number..</a:t>
            </a:r>
          </a:p>
          <a:p>
            <a:pPr lvl="2"/>
            <a:r>
              <a:rPr lang="en-US" b="1" dirty="0"/>
              <a:t>Here are the three criteria for a number in Excel:</a:t>
            </a:r>
          </a:p>
          <a:p>
            <a:pPr marL="285750" lvl="2" indent="-285750">
              <a:buFont typeface="Arial" panose="020B0604020202020204" pitchFamily="34" charset="0"/>
              <a:buChar char="•"/>
            </a:pPr>
            <a:r>
              <a:rPr lang="en-US" dirty="0"/>
              <a:t>No leading zeroes,</a:t>
            </a:r>
          </a:p>
          <a:p>
            <a:pPr marL="285750" lvl="2" indent="-285750">
              <a:buFont typeface="Arial" panose="020B0604020202020204" pitchFamily="34" charset="0"/>
              <a:buChar char="•"/>
            </a:pPr>
            <a:r>
              <a:rPr lang="en-US" dirty="0"/>
              <a:t>No special format (-, ?, space, :,) Number formats are monetary ($1,000), decimal (98.6), percent (110%), exponents 1028 etc.,</a:t>
            </a:r>
          </a:p>
          <a:p>
            <a:pPr marL="285750" lvl="2" indent="-285750">
              <a:buFont typeface="Arial" panose="020B0604020202020204" pitchFamily="34" charset="0"/>
              <a:buChar char="•"/>
            </a:pPr>
            <a:r>
              <a:rPr lang="en-US" dirty="0"/>
              <a:t>Used in calculations.</a:t>
            </a:r>
          </a:p>
          <a:p>
            <a:pPr lvl="2"/>
            <a:r>
              <a:rPr lang="en-US" b="1" dirty="0"/>
              <a:t>Formulas and Functions Syntax</a:t>
            </a:r>
          </a:p>
          <a:p>
            <a:pPr marL="285750" lvl="2" indent="-285750">
              <a:buFont typeface="Arial" panose="020B0604020202020204" pitchFamily="34" charset="0"/>
              <a:buChar char="•"/>
            </a:pPr>
            <a:r>
              <a:rPr lang="en-US" dirty="0"/>
              <a:t>Begin with equal sign </a:t>
            </a:r>
            <a:r>
              <a:rPr lang="en-US" b="1" dirty="0">
                <a:solidFill>
                  <a:schemeClr val="accent4"/>
                </a:solidFill>
              </a:rPr>
              <a:t>=</a:t>
            </a:r>
            <a:r>
              <a:rPr lang="en-US" dirty="0"/>
              <a:t> (for old timers the +),</a:t>
            </a:r>
          </a:p>
          <a:p>
            <a:pPr marL="285750" lvl="2" indent="-285750">
              <a:buFont typeface="Arial" panose="020B0604020202020204" pitchFamily="34" charset="0"/>
              <a:buChar char="•"/>
            </a:pPr>
            <a:r>
              <a:rPr lang="en-US" dirty="0"/>
              <a:t>Colon </a:t>
            </a:r>
            <a:r>
              <a:rPr lang="en-US" b="1" dirty="0">
                <a:solidFill>
                  <a:schemeClr val="accent4"/>
                </a:solidFill>
              </a:rPr>
              <a:t>:</a:t>
            </a:r>
            <a:r>
              <a:rPr lang="en-US" dirty="0"/>
              <a:t> </a:t>
            </a:r>
            <a:r>
              <a:rPr lang="en-US" dirty="0">
                <a:sym typeface="Wingdings" panose="05000000000000000000" pitchFamily="2" charset="2"/>
              </a:rPr>
              <a:t></a:t>
            </a:r>
            <a:r>
              <a:rPr lang="en-US" dirty="0"/>
              <a:t> A range of cells =SUM(B5</a:t>
            </a:r>
            <a:r>
              <a:rPr lang="en-US" b="1" dirty="0">
                <a:solidFill>
                  <a:schemeClr val="accent4"/>
                </a:solidFill>
              </a:rPr>
              <a:t>:</a:t>
            </a:r>
            <a:r>
              <a:rPr lang="en-US" dirty="0"/>
              <a:t>B55),</a:t>
            </a:r>
          </a:p>
          <a:p>
            <a:pPr marL="285750" lvl="2" indent="-285750">
              <a:buFont typeface="Arial" panose="020B0604020202020204" pitchFamily="34" charset="0"/>
              <a:buChar char="•"/>
            </a:pPr>
            <a:r>
              <a:rPr lang="en-US" dirty="0"/>
              <a:t>Comma </a:t>
            </a:r>
            <a:r>
              <a:rPr lang="en-US" b="1" dirty="0">
                <a:solidFill>
                  <a:schemeClr val="accent4"/>
                </a:solidFill>
              </a:rPr>
              <a:t>,</a:t>
            </a:r>
            <a:r>
              <a:rPr lang="en-US" dirty="0"/>
              <a:t> </a:t>
            </a:r>
            <a:r>
              <a:rPr lang="en-US" dirty="0">
                <a:sym typeface="Wingdings" panose="05000000000000000000" pitchFamily="2" charset="2"/>
              </a:rPr>
              <a:t></a:t>
            </a:r>
            <a:r>
              <a:rPr lang="en-US" dirty="0"/>
              <a:t> Non-Contiguous cells =AVERAGE(B6</a:t>
            </a:r>
            <a:r>
              <a:rPr lang="en-US" b="1" dirty="0">
                <a:solidFill>
                  <a:schemeClr val="accent4"/>
                </a:solidFill>
              </a:rPr>
              <a:t>,</a:t>
            </a:r>
            <a:r>
              <a:rPr lang="en-US" dirty="0"/>
              <a:t>D10</a:t>
            </a:r>
            <a:r>
              <a:rPr lang="en-US" b="1" dirty="0">
                <a:solidFill>
                  <a:schemeClr val="accent4"/>
                </a:solidFill>
              </a:rPr>
              <a:t>,</a:t>
            </a:r>
            <a:r>
              <a:rPr lang="en-US" dirty="0"/>
              <a:t>E55) and function delimiter =PMT(D5</a:t>
            </a:r>
            <a:r>
              <a:rPr lang="en-US" b="1" dirty="0">
                <a:solidFill>
                  <a:schemeClr val="accent4"/>
                </a:solidFill>
              </a:rPr>
              <a:t>,</a:t>
            </a:r>
            <a:r>
              <a:rPr lang="en-US" dirty="0"/>
              <a:t>D6</a:t>
            </a:r>
            <a:r>
              <a:rPr lang="en-US" b="1" dirty="0">
                <a:solidFill>
                  <a:schemeClr val="accent4"/>
                </a:solidFill>
              </a:rPr>
              <a:t>,</a:t>
            </a:r>
            <a:r>
              <a:rPr lang="en-US" dirty="0"/>
              <a:t>D7),</a:t>
            </a:r>
          </a:p>
          <a:p>
            <a:pPr marL="285750" lvl="2" indent="-285750">
              <a:buFont typeface="Arial" panose="020B0604020202020204" pitchFamily="34" charset="0"/>
              <a:buChar char="•"/>
            </a:pPr>
            <a:r>
              <a:rPr lang="en-US" dirty="0"/>
              <a:t>Must have parenthesis </a:t>
            </a:r>
            <a:r>
              <a:rPr lang="en-US" b="1" dirty="0">
                <a:solidFill>
                  <a:schemeClr val="accent4"/>
                </a:solidFill>
              </a:rPr>
              <a:t>() </a:t>
            </a:r>
            <a:r>
              <a:rPr lang="en-US" dirty="0"/>
              <a:t>=TODAY</a:t>
            </a:r>
            <a:r>
              <a:rPr lang="en-US" b="1" dirty="0">
                <a:solidFill>
                  <a:schemeClr val="accent4"/>
                </a:solidFill>
              </a:rPr>
              <a:t>()</a:t>
            </a:r>
            <a:r>
              <a:rPr lang="en-US" dirty="0"/>
              <a:t>,</a:t>
            </a:r>
          </a:p>
          <a:p>
            <a:pPr marL="285750" lvl="2" indent="-285750">
              <a:buFont typeface="Arial" panose="020B0604020202020204" pitchFamily="34" charset="0"/>
              <a:buChar char="•"/>
            </a:pPr>
            <a:r>
              <a:rPr lang="en-US" dirty="0"/>
              <a:t>Absolute and Mixed References </a:t>
            </a:r>
            <a:r>
              <a:rPr lang="en-US" b="1" dirty="0">
                <a:solidFill>
                  <a:schemeClr val="accent4"/>
                </a:solidFill>
              </a:rPr>
              <a:t>$</a:t>
            </a:r>
            <a:r>
              <a:rPr lang="en-US" dirty="0"/>
              <a:t> </a:t>
            </a:r>
            <a:r>
              <a:rPr lang="en-US" dirty="0">
                <a:sym typeface="Wingdings" panose="05000000000000000000" pitchFamily="2" charset="2"/>
              </a:rPr>
              <a:t></a:t>
            </a:r>
            <a:r>
              <a:rPr lang="en-US" dirty="0"/>
              <a:t> (</a:t>
            </a:r>
            <a:r>
              <a:rPr lang="en-US" b="1" dirty="0">
                <a:solidFill>
                  <a:schemeClr val="accent4"/>
                </a:solidFill>
              </a:rPr>
              <a:t>$</a:t>
            </a:r>
            <a:r>
              <a:rPr lang="en-US" dirty="0"/>
              <a:t>A</a:t>
            </a:r>
            <a:r>
              <a:rPr lang="en-US" b="1" dirty="0">
                <a:solidFill>
                  <a:schemeClr val="accent4"/>
                </a:solidFill>
              </a:rPr>
              <a:t>$</a:t>
            </a:r>
            <a:r>
              <a:rPr lang="en-US" dirty="0"/>
              <a:t>1) or B</a:t>
            </a:r>
            <a:r>
              <a:rPr lang="en-US" b="1" dirty="0">
                <a:solidFill>
                  <a:schemeClr val="accent4"/>
                </a:solidFill>
              </a:rPr>
              <a:t>$</a:t>
            </a:r>
            <a:r>
              <a:rPr lang="en-US" dirty="0"/>
              <a:t>5,</a:t>
            </a:r>
          </a:p>
          <a:p>
            <a:pPr marL="285750" lvl="2" indent="-285750">
              <a:buFont typeface="Arial" panose="020B0604020202020204" pitchFamily="34" charset="0"/>
              <a:buChar char="•"/>
            </a:pPr>
            <a:r>
              <a:rPr lang="en-US" dirty="0"/>
              <a:t>Reference and Worksheet/Workbook linkage  </a:t>
            </a:r>
            <a:r>
              <a:rPr lang="en-US" b="1" dirty="0">
                <a:solidFill>
                  <a:schemeClr val="accent4"/>
                </a:solidFill>
              </a:rPr>
              <a:t>! </a:t>
            </a:r>
            <a:r>
              <a:rPr lang="en-US" dirty="0"/>
              <a:t> </a:t>
            </a:r>
            <a:r>
              <a:rPr lang="en-US" dirty="0">
                <a:sym typeface="Wingdings" panose="05000000000000000000" pitchFamily="2" charset="2"/>
              </a:rPr>
              <a:t> </a:t>
            </a:r>
            <a:r>
              <a:rPr lang="en-US" dirty="0"/>
              <a:t>=SUM(January:December</a:t>
            </a:r>
            <a:r>
              <a:rPr lang="en-US" b="1" dirty="0">
                <a:solidFill>
                  <a:schemeClr val="accent4"/>
                </a:solidFill>
              </a:rPr>
              <a:t>!</a:t>
            </a:r>
            <a:r>
              <a:rPr lang="en-US" dirty="0"/>
              <a:t>B5) or =January</a:t>
            </a:r>
            <a:r>
              <a:rPr lang="en-US" b="1" dirty="0">
                <a:solidFill>
                  <a:schemeClr val="accent4"/>
                </a:solidFill>
              </a:rPr>
              <a:t>!</a:t>
            </a:r>
            <a:r>
              <a:rPr lang="en-US" dirty="0"/>
              <a:t>D100.</a:t>
            </a:r>
          </a:p>
          <a:p>
            <a:endParaRPr lang="nl-NL"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32</a:t>
            </a:fld>
            <a:endParaRPr lang="nl-NL"/>
          </a:p>
        </p:txBody>
      </p:sp>
    </p:spTree>
    <p:extLst>
      <p:ext uri="{BB962C8B-B14F-4D97-AF65-F5344CB8AC3E}">
        <p14:creationId xmlns:p14="http://schemas.microsoft.com/office/powerpoint/2010/main" val="692033253"/>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First Statististical Analysis</a:t>
            </a:r>
          </a:p>
        </p:txBody>
      </p:sp>
      <p:sp>
        <p:nvSpPr>
          <p:cNvPr id="8" name="Tijdelijke aanduiding voor verticale tekst 7"/>
          <p:cNvSpPr>
            <a:spLocks noGrp="1"/>
          </p:cNvSpPr>
          <p:nvPr>
            <p:ph type="body" orient="vert" idx="1"/>
          </p:nvPr>
        </p:nvSpPr>
        <p:spPr>
          <a:xfrm>
            <a:off x="404662" y="1252836"/>
            <a:ext cx="7350697" cy="4795836"/>
          </a:xfrm>
        </p:spPr>
        <p:txBody>
          <a:bodyPr>
            <a:normAutofit fontScale="85000" lnSpcReduction="20000"/>
          </a:bodyPr>
          <a:lstStyle/>
          <a:p>
            <a:r>
              <a:rPr lang="en-US" b="1" dirty="0"/>
              <a:t>SUM</a:t>
            </a:r>
            <a:r>
              <a:rPr lang="en-US" dirty="0"/>
              <a:t> – Adds or totals numbers in a column, row, or cells,</a:t>
            </a:r>
          </a:p>
          <a:p>
            <a:r>
              <a:rPr lang="en-US" b="1" dirty="0"/>
              <a:t>AVERAGE</a:t>
            </a:r>
            <a:r>
              <a:rPr lang="en-US" dirty="0"/>
              <a:t> – Averages numbers in a column, row, or cells,</a:t>
            </a:r>
          </a:p>
          <a:p>
            <a:r>
              <a:rPr lang="en-US" b="1" dirty="0"/>
              <a:t>COUNT</a:t>
            </a:r>
            <a:r>
              <a:rPr lang="en-US" dirty="0"/>
              <a:t> – Counts numbers in a column, row, or cells,</a:t>
            </a:r>
          </a:p>
          <a:p>
            <a:r>
              <a:rPr lang="en-US" b="1" dirty="0"/>
              <a:t>COUNTA</a:t>
            </a:r>
            <a:r>
              <a:rPr lang="en-US" dirty="0"/>
              <a:t> – Counts nonblank/empty cells in a column, row, or cells regardless of text, number, or date data types,</a:t>
            </a:r>
          </a:p>
          <a:p>
            <a:r>
              <a:rPr lang="en-US" b="1" dirty="0"/>
              <a:t>MEDIAN –</a:t>
            </a:r>
            <a:r>
              <a:rPr lang="en-US" dirty="0"/>
              <a:t> returns the middle value of a {sorted} list of supplied values </a:t>
            </a:r>
          </a:p>
          <a:p>
            <a:pPr marL="466725" lvl="5" indent="-285750">
              <a:buFont typeface="Courier New" panose="02070309020205020404" pitchFamily="49" charset="0"/>
              <a:buChar char="o"/>
            </a:pPr>
            <a:r>
              <a:rPr lang="en-US" dirty="0"/>
              <a:t>If an odd # of values in the list, then middle number</a:t>
            </a:r>
          </a:p>
          <a:p>
            <a:pPr marL="466725" lvl="5" indent="-285750">
              <a:buFont typeface="Courier New" panose="02070309020205020404" pitchFamily="49" charset="0"/>
              <a:buChar char="o"/>
            </a:pPr>
            <a:r>
              <a:rPr lang="en-US" dirty="0"/>
              <a:t>If an even # of values in the list, then the average of the two middle numbers</a:t>
            </a:r>
          </a:p>
          <a:p>
            <a:r>
              <a:rPr lang="en-US" b="1" dirty="0"/>
              <a:t>MODE.SNGL </a:t>
            </a:r>
            <a:r>
              <a:rPr lang="en-US" dirty="0"/>
              <a:t>– returns the most frequently occurring value of a list of supplied numbers </a:t>
            </a:r>
          </a:p>
          <a:p>
            <a:pPr marL="466725" lvl="5" indent="-285750">
              <a:buFont typeface="Courier New" panose="02070309020205020404" pitchFamily="49" charset="0"/>
              <a:buChar char="o"/>
            </a:pPr>
            <a:r>
              <a:rPr lang="en-US" dirty="0"/>
              <a:t>What if there’s a tie? </a:t>
            </a:r>
            <a:r>
              <a:rPr lang="en-US" dirty="0">
                <a:sym typeface="Wingdings" panose="05000000000000000000" pitchFamily="2" charset="2"/>
              </a:rPr>
              <a:t> first one listed (lowest if sorted)</a:t>
            </a:r>
            <a:endParaRPr lang="en-US" dirty="0"/>
          </a:p>
          <a:p>
            <a:r>
              <a:rPr lang="en-US" b="1" dirty="0"/>
              <a:t>STDEV.S </a:t>
            </a:r>
            <a:r>
              <a:rPr lang="en-US" dirty="0"/>
              <a:t>– returns the standard deviation of a supplied set of values (which represent a sample of a population)</a:t>
            </a:r>
          </a:p>
          <a:p>
            <a:pPr marL="466725" lvl="5" indent="-285750">
              <a:buFont typeface="Courier New" panose="02070309020205020404" pitchFamily="49" charset="0"/>
              <a:buChar char="o"/>
            </a:pPr>
            <a:r>
              <a:rPr lang="en-US" dirty="0"/>
              <a:t>A measure of how spread out the numbers are (square root of the variance)</a:t>
            </a:r>
          </a:p>
          <a:p>
            <a:r>
              <a:rPr lang="en-US" b="1" dirty="0"/>
              <a:t>VAR.S </a:t>
            </a:r>
            <a:r>
              <a:rPr lang="en-US" dirty="0"/>
              <a:t>– returns the variance of a supplied set of values (which represent a sample of a population)</a:t>
            </a:r>
          </a:p>
          <a:p>
            <a:pPr marL="466725" lvl="5" indent="-285750">
              <a:buFont typeface="Courier New" panose="02070309020205020404" pitchFamily="49" charset="0"/>
              <a:buChar char="o"/>
            </a:pPr>
            <a:r>
              <a:rPr lang="en-US" dirty="0"/>
              <a:t>The average of the squared differences from the mean (average)</a:t>
            </a:r>
          </a:p>
          <a:p>
            <a:endParaRPr lang="en-US"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33</a:t>
            </a:fld>
            <a:endParaRPr lang="nl-NL"/>
          </a:p>
        </p:txBody>
      </p:sp>
      <p:pic>
        <p:nvPicPr>
          <p:cNvPr id="3" name="Picture 2">
            <a:extLst>
              <a:ext uri="{FF2B5EF4-FFF2-40B4-BE49-F238E27FC236}">
                <a16:creationId xmlns:a16="http://schemas.microsoft.com/office/drawing/2014/main" id="{C7B464D5-FE12-0DA3-E79D-CEDAD1A44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7367" y="2423870"/>
            <a:ext cx="3745349" cy="2010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4537811"/>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First Statististical Analysis</a:t>
            </a:r>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34</a:t>
            </a:fld>
            <a:endParaRPr lang="nl-NL"/>
          </a:p>
        </p:txBody>
      </p:sp>
      <p:sp>
        <p:nvSpPr>
          <p:cNvPr id="6" name="Tijdelijke aanduiding voor verticale tekst 7">
            <a:extLst>
              <a:ext uri="{FF2B5EF4-FFF2-40B4-BE49-F238E27FC236}">
                <a16:creationId xmlns:a16="http://schemas.microsoft.com/office/drawing/2014/main" id="{CF97DA25-2DBC-8520-77AF-4A02001932C7}"/>
              </a:ext>
            </a:extLst>
          </p:cNvPr>
          <p:cNvSpPr>
            <a:spLocks noGrp="1"/>
          </p:cNvSpPr>
          <p:nvPr>
            <p:ph type="body" orient="vert" idx="1"/>
          </p:nvPr>
        </p:nvSpPr>
        <p:spPr>
          <a:xfrm>
            <a:off x="404662" y="1252836"/>
            <a:ext cx="10951097" cy="4795836"/>
          </a:xfrm>
        </p:spPr>
        <p:txBody>
          <a:bodyPr>
            <a:normAutofit/>
          </a:bodyPr>
          <a:lstStyle/>
          <a:p>
            <a:pPr lvl="3"/>
            <a:r>
              <a:rPr lang="nl-NL" dirty="0"/>
              <a:t>Example</a:t>
            </a:r>
          </a:p>
          <a:p>
            <a:pPr marL="0" indent="0">
              <a:buNone/>
            </a:pPr>
            <a:endParaRPr lang="en-US" sz="1600" dirty="0"/>
          </a:p>
          <a:p>
            <a:endParaRPr lang="en-US" sz="1600" dirty="0"/>
          </a:p>
          <a:p>
            <a:pPr marL="0" indent="0">
              <a:buNone/>
            </a:pPr>
            <a:endParaRPr lang="en-US" sz="1600" dirty="0"/>
          </a:p>
          <a:p>
            <a:pPr fontAlgn="base"/>
            <a:endParaRPr lang="en-US" b="1" u="sng" dirty="0"/>
          </a:p>
          <a:p>
            <a:pPr lvl="3"/>
            <a:endParaRPr lang="nl-NL" dirty="0"/>
          </a:p>
          <a:p>
            <a:pPr lvl="2"/>
            <a:endParaRPr lang="nl-NL" dirty="0"/>
          </a:p>
        </p:txBody>
      </p:sp>
      <p:pic>
        <p:nvPicPr>
          <p:cNvPr id="11" name="Picture 10">
            <a:extLst>
              <a:ext uri="{FF2B5EF4-FFF2-40B4-BE49-F238E27FC236}">
                <a16:creationId xmlns:a16="http://schemas.microsoft.com/office/drawing/2014/main" id="{C9B7EA10-4A1D-2D72-F031-B3A7FCFD4F11}"/>
              </a:ext>
            </a:extLst>
          </p:cNvPr>
          <p:cNvPicPr>
            <a:picLocks noChangeAspect="1"/>
          </p:cNvPicPr>
          <p:nvPr/>
        </p:nvPicPr>
        <p:blipFill>
          <a:blip r:embed="rId2"/>
          <a:stretch>
            <a:fillRect/>
          </a:stretch>
        </p:blipFill>
        <p:spPr>
          <a:xfrm>
            <a:off x="1513461" y="1795666"/>
            <a:ext cx="9171428" cy="3266667"/>
          </a:xfrm>
          <a:prstGeom prst="rect">
            <a:avLst/>
          </a:prstGeom>
        </p:spPr>
      </p:pic>
      <p:sp>
        <p:nvSpPr>
          <p:cNvPr id="3" name="Parchemin : vertical 2">
            <a:extLst>
              <a:ext uri="{FF2B5EF4-FFF2-40B4-BE49-F238E27FC236}">
                <a16:creationId xmlns:a16="http://schemas.microsoft.com/office/drawing/2014/main" id="{DE8CEC51-435B-05CF-30B4-625BB2E62952}"/>
              </a:ext>
            </a:extLst>
          </p:cNvPr>
          <p:cNvSpPr/>
          <p:nvPr/>
        </p:nvSpPr>
        <p:spPr>
          <a:xfrm>
            <a:off x="8956697" y="4231580"/>
            <a:ext cx="1728192" cy="1373584"/>
          </a:xfrm>
          <a:prstGeom prst="verticalScroll">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Démo</a:t>
            </a:r>
          </a:p>
        </p:txBody>
      </p:sp>
    </p:spTree>
    <p:extLst>
      <p:ext uri="{BB962C8B-B14F-4D97-AF65-F5344CB8AC3E}">
        <p14:creationId xmlns:p14="http://schemas.microsoft.com/office/powerpoint/2010/main" val="451516190"/>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Intermediate Statististical Analysis</a:t>
            </a:r>
          </a:p>
        </p:txBody>
      </p:sp>
      <p:sp>
        <p:nvSpPr>
          <p:cNvPr id="8" name="Tijdelijke aanduiding voor verticale tekst 7"/>
          <p:cNvSpPr>
            <a:spLocks noGrp="1"/>
          </p:cNvSpPr>
          <p:nvPr>
            <p:ph type="body" orient="vert" idx="1"/>
          </p:nvPr>
        </p:nvSpPr>
        <p:spPr/>
        <p:txBody>
          <a:bodyPr>
            <a:normAutofit/>
          </a:bodyPr>
          <a:lstStyle/>
          <a:p>
            <a:r>
              <a:rPr lang="en-US" b="1" dirty="0"/>
              <a:t>SUMIFS</a:t>
            </a:r>
            <a:r>
              <a:rPr lang="en-US" dirty="0"/>
              <a:t> – Adds or totals numbers in a column, row, or cells, that meet multiple conditions</a:t>
            </a:r>
          </a:p>
          <a:p>
            <a:r>
              <a:rPr lang="en-US" b="1" dirty="0"/>
              <a:t>AVERAGEIFS</a:t>
            </a:r>
            <a:r>
              <a:rPr lang="en-US" dirty="0"/>
              <a:t> – Averages numbers in a column, row, or cells, that meet a multiple conditions</a:t>
            </a:r>
          </a:p>
          <a:p>
            <a:r>
              <a:rPr lang="en-US" b="1" dirty="0"/>
              <a:t>COUNTIF</a:t>
            </a:r>
            <a:r>
              <a:rPr lang="en-US" dirty="0"/>
              <a:t> – Counts numbers in a column, row, or cells, that meet a single condition</a:t>
            </a:r>
          </a:p>
          <a:p>
            <a:r>
              <a:rPr lang="en-US" b="1" dirty="0"/>
              <a:t>IF</a:t>
            </a:r>
            <a:r>
              <a:rPr lang="en-US" dirty="0"/>
              <a:t> – Returns TRUE if logical condition is met </a:t>
            </a:r>
          </a:p>
          <a:p>
            <a:r>
              <a:rPr lang="en-US" b="1" dirty="0"/>
              <a:t>AND –</a:t>
            </a:r>
            <a:r>
              <a:rPr lang="en-US" dirty="0"/>
              <a:t> Return TRUE if </a:t>
            </a:r>
            <a:r>
              <a:rPr lang="en-US" sz="1800" dirty="0"/>
              <a:t>all logical conditions are true</a:t>
            </a:r>
          </a:p>
          <a:p>
            <a:r>
              <a:rPr lang="en-US" b="1" dirty="0"/>
              <a:t>OR</a:t>
            </a:r>
            <a:r>
              <a:rPr lang="en-US" dirty="0"/>
              <a:t>– Returns TRUE if one or more conditions is true</a:t>
            </a:r>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35</a:t>
            </a:fld>
            <a:endParaRPr lang="nl-NL"/>
          </a:p>
        </p:txBody>
      </p:sp>
    </p:spTree>
    <p:extLst>
      <p:ext uri="{BB962C8B-B14F-4D97-AF65-F5344CB8AC3E}">
        <p14:creationId xmlns:p14="http://schemas.microsoft.com/office/powerpoint/2010/main" val="3616777141"/>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Intermediate Statististical Analysis</a:t>
            </a:r>
          </a:p>
        </p:txBody>
      </p:sp>
      <p:sp>
        <p:nvSpPr>
          <p:cNvPr id="8" name="Tijdelijke aanduiding voor verticale tekst 7"/>
          <p:cNvSpPr>
            <a:spLocks noGrp="1"/>
          </p:cNvSpPr>
          <p:nvPr>
            <p:ph type="body" orient="vert" idx="1"/>
          </p:nvPr>
        </p:nvSpPr>
        <p:spPr>
          <a:xfrm>
            <a:off x="404662" y="1153444"/>
            <a:ext cx="11389023" cy="4795836"/>
          </a:xfrm>
        </p:spPr>
        <p:txBody>
          <a:bodyPr>
            <a:normAutofit/>
          </a:bodyPr>
          <a:lstStyle/>
          <a:p>
            <a:pPr marL="0" indent="0">
              <a:buNone/>
            </a:pPr>
            <a:r>
              <a:rPr lang="en-US" b="1" dirty="0"/>
              <a:t>Example : AnimalsIntFunctions.xlsx</a:t>
            </a:r>
          </a:p>
          <a:p>
            <a:pPr marL="0" indent="0">
              <a:buNone/>
            </a:pPr>
            <a:endParaRPr lang="en-US" dirty="0"/>
          </a:p>
          <a:p>
            <a:pPr marL="0" indent="0">
              <a:buNone/>
            </a:pPr>
            <a:endParaRPr lang="en-US"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36</a:t>
            </a:fld>
            <a:endParaRPr lang="nl-NL"/>
          </a:p>
        </p:txBody>
      </p:sp>
      <p:pic>
        <p:nvPicPr>
          <p:cNvPr id="4" name="Picture 3">
            <a:extLst>
              <a:ext uri="{FF2B5EF4-FFF2-40B4-BE49-F238E27FC236}">
                <a16:creationId xmlns:a16="http://schemas.microsoft.com/office/drawing/2014/main" id="{70C7FAD3-8FF4-4FB1-00FD-FFDA1F3EEEF0}"/>
              </a:ext>
            </a:extLst>
          </p:cNvPr>
          <p:cNvPicPr>
            <a:picLocks noChangeAspect="1"/>
          </p:cNvPicPr>
          <p:nvPr/>
        </p:nvPicPr>
        <p:blipFill>
          <a:blip r:embed="rId2"/>
          <a:stretch>
            <a:fillRect/>
          </a:stretch>
        </p:blipFill>
        <p:spPr>
          <a:xfrm>
            <a:off x="0" y="1412776"/>
            <a:ext cx="12198350" cy="5123307"/>
          </a:xfrm>
          <a:prstGeom prst="rect">
            <a:avLst/>
          </a:prstGeom>
        </p:spPr>
      </p:pic>
      <p:sp>
        <p:nvSpPr>
          <p:cNvPr id="3" name="Parchemin : vertical 2">
            <a:extLst>
              <a:ext uri="{FF2B5EF4-FFF2-40B4-BE49-F238E27FC236}">
                <a16:creationId xmlns:a16="http://schemas.microsoft.com/office/drawing/2014/main" id="{72B5A389-E043-A16B-3404-44861752E12B}"/>
              </a:ext>
            </a:extLst>
          </p:cNvPr>
          <p:cNvSpPr/>
          <p:nvPr/>
        </p:nvSpPr>
        <p:spPr>
          <a:xfrm>
            <a:off x="6459215" y="4575696"/>
            <a:ext cx="1728192" cy="1373584"/>
          </a:xfrm>
          <a:prstGeom prst="verticalScroll">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Démo</a:t>
            </a:r>
          </a:p>
        </p:txBody>
      </p:sp>
    </p:spTree>
    <p:extLst>
      <p:ext uri="{BB962C8B-B14F-4D97-AF65-F5344CB8AC3E}">
        <p14:creationId xmlns:p14="http://schemas.microsoft.com/office/powerpoint/2010/main" val="416641827"/>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Data Exploration</a:t>
            </a:r>
          </a:p>
        </p:txBody>
      </p:sp>
      <p:sp>
        <p:nvSpPr>
          <p:cNvPr id="8" name="Tijdelijke aanduiding voor verticale tekst 7"/>
          <p:cNvSpPr>
            <a:spLocks noGrp="1"/>
          </p:cNvSpPr>
          <p:nvPr>
            <p:ph type="body" orient="vert" idx="1"/>
          </p:nvPr>
        </p:nvSpPr>
        <p:spPr/>
        <p:txBody>
          <a:bodyPr/>
          <a:lstStyle/>
          <a:p>
            <a:pPr lvl="3"/>
            <a:r>
              <a:rPr lang="nl-NL" dirty="0"/>
              <a:t>What is Data Exploration?</a:t>
            </a:r>
          </a:p>
          <a:p>
            <a:pPr lvl="3"/>
            <a:r>
              <a:rPr lang="en-US" b="0" dirty="0"/>
              <a:t>Data exploration refers to the initial step in data analysis in which data analysts use data visualization and statistical techniques to describe dataset characterizations, such as size, quantity, and accuracy, in order to better understand the nature of the data.</a:t>
            </a:r>
          </a:p>
          <a:p>
            <a:pPr lvl="3"/>
            <a:endParaRPr lang="nl-NL" dirty="0"/>
          </a:p>
          <a:p>
            <a:pPr lvl="3"/>
            <a:r>
              <a:rPr lang="nl-NL" dirty="0"/>
              <a:t>Analyze Data Feature in Excel</a:t>
            </a:r>
          </a:p>
          <a:p>
            <a:pPr lvl="2"/>
            <a:r>
              <a:rPr lang="en-US" dirty="0"/>
              <a:t>Excel’s </a:t>
            </a:r>
            <a:r>
              <a:rPr lang="en-US" b="1" dirty="0"/>
              <a:t>Analyze Data</a:t>
            </a:r>
            <a:r>
              <a:rPr lang="en-US" dirty="0"/>
              <a:t> function is a powerful and easy-to-use tool for exploring data or data analytics. It can quickly identify relationships between variables and produce helpful visualizations. </a:t>
            </a:r>
            <a:endParaRPr lang="nl-NL" dirty="0"/>
          </a:p>
          <a:p>
            <a:pPr lvl="1"/>
            <a:endParaRPr lang="nl-NL" dirty="0"/>
          </a:p>
          <a:p>
            <a:pPr lvl="1"/>
            <a:endParaRPr lang="nl-NL" b="1" dirty="0"/>
          </a:p>
          <a:p>
            <a:endParaRPr lang="nl-NL"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37</a:t>
            </a:fld>
            <a:endParaRPr lang="nl-NL"/>
          </a:p>
        </p:txBody>
      </p:sp>
      <p:pic>
        <p:nvPicPr>
          <p:cNvPr id="4" name="Picture 3" descr="Graphical user interface, application, table, Excel&#10;&#10;Description automatically generated">
            <a:extLst>
              <a:ext uri="{FF2B5EF4-FFF2-40B4-BE49-F238E27FC236}">
                <a16:creationId xmlns:a16="http://schemas.microsoft.com/office/drawing/2014/main" id="{5A36B4F8-62CF-151B-4D70-F1C21A121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4919" y="4005064"/>
            <a:ext cx="4867300" cy="1849574"/>
          </a:xfrm>
          <a:prstGeom prst="rect">
            <a:avLst/>
          </a:prstGeom>
        </p:spPr>
      </p:pic>
    </p:spTree>
    <p:extLst>
      <p:ext uri="{BB962C8B-B14F-4D97-AF65-F5344CB8AC3E}">
        <p14:creationId xmlns:p14="http://schemas.microsoft.com/office/powerpoint/2010/main" val="4202609091"/>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fontScale="90000"/>
          </a:bodyPr>
          <a:lstStyle/>
          <a:p>
            <a:pPr>
              <a:lnSpc>
                <a:spcPct val="90000"/>
              </a:lnSpc>
            </a:pPr>
            <a:r>
              <a:rPr lang="nl-NL" sz="3200" dirty="0"/>
              <a:t>Data Exploration</a:t>
            </a:r>
            <a:endParaRPr lang="nl-NL" sz="3100" dirty="0"/>
          </a:p>
        </p:txBody>
      </p:sp>
      <p:sp>
        <p:nvSpPr>
          <p:cNvPr id="8" name="Tijdelijke aanduiding voor verticale tekst 7"/>
          <p:cNvSpPr>
            <a:spLocks noGrp="1"/>
          </p:cNvSpPr>
          <p:nvPr>
            <p:ph type="body" orient="vert" idx="1"/>
          </p:nvPr>
        </p:nvSpPr>
        <p:spPr>
          <a:xfrm>
            <a:off x="404662" y="1252836"/>
            <a:ext cx="5593347" cy="4795836"/>
          </a:xfrm>
        </p:spPr>
        <p:txBody>
          <a:bodyPr>
            <a:normAutofit/>
          </a:bodyPr>
          <a:lstStyle/>
          <a:p>
            <a:pPr lvl="3"/>
            <a:r>
              <a:rPr lang="nl-NL" dirty="0"/>
              <a:t>Example 1 : </a:t>
            </a:r>
            <a:r>
              <a:rPr lang="fr-FR" b="1" dirty="0"/>
              <a:t>Automobile Data</a:t>
            </a:r>
            <a:r>
              <a:rPr lang="nl-NL" dirty="0"/>
              <a:t> (mpg.csv)</a:t>
            </a:r>
          </a:p>
          <a:p>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38</a:t>
            </a:fld>
            <a:endParaRPr lang="nl-NL"/>
          </a:p>
        </p:txBody>
      </p:sp>
      <p:pic>
        <p:nvPicPr>
          <p:cNvPr id="11" name="Picture 10">
            <a:extLst>
              <a:ext uri="{FF2B5EF4-FFF2-40B4-BE49-F238E27FC236}">
                <a16:creationId xmlns:a16="http://schemas.microsoft.com/office/drawing/2014/main" id="{38E07788-3D1E-0549-5FE9-2F22E8BB55AC}"/>
              </a:ext>
            </a:extLst>
          </p:cNvPr>
          <p:cNvPicPr>
            <a:picLocks noChangeAspect="1"/>
          </p:cNvPicPr>
          <p:nvPr/>
        </p:nvPicPr>
        <p:blipFill>
          <a:blip r:embed="rId2"/>
          <a:stretch>
            <a:fillRect/>
          </a:stretch>
        </p:blipFill>
        <p:spPr>
          <a:xfrm>
            <a:off x="197563" y="1585492"/>
            <a:ext cx="11803224" cy="4795836"/>
          </a:xfrm>
          <a:prstGeom prst="rect">
            <a:avLst/>
          </a:prstGeom>
        </p:spPr>
      </p:pic>
      <p:sp>
        <p:nvSpPr>
          <p:cNvPr id="12" name="Rectangle 11">
            <a:extLst>
              <a:ext uri="{FF2B5EF4-FFF2-40B4-BE49-F238E27FC236}">
                <a16:creationId xmlns:a16="http://schemas.microsoft.com/office/drawing/2014/main" id="{12C9CD8B-78B7-E2A5-EFAE-3E9C716C4D0B}"/>
              </a:ext>
            </a:extLst>
          </p:cNvPr>
          <p:cNvSpPr/>
          <p:nvPr/>
        </p:nvSpPr>
        <p:spPr>
          <a:xfrm>
            <a:off x="10419655" y="1585492"/>
            <a:ext cx="576064" cy="54736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Parchemin : vertical 2">
            <a:extLst>
              <a:ext uri="{FF2B5EF4-FFF2-40B4-BE49-F238E27FC236}">
                <a16:creationId xmlns:a16="http://schemas.microsoft.com/office/drawing/2014/main" id="{8451A209-6C10-984F-6383-9FC608E1547A}"/>
              </a:ext>
            </a:extLst>
          </p:cNvPr>
          <p:cNvSpPr/>
          <p:nvPr/>
        </p:nvSpPr>
        <p:spPr>
          <a:xfrm>
            <a:off x="9915599" y="4293096"/>
            <a:ext cx="1728192" cy="1373584"/>
          </a:xfrm>
          <a:prstGeom prst="verticalScroll">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Démo</a:t>
            </a:r>
          </a:p>
        </p:txBody>
      </p:sp>
    </p:spTree>
    <p:extLst>
      <p:ext uri="{BB962C8B-B14F-4D97-AF65-F5344CB8AC3E}">
        <p14:creationId xmlns:p14="http://schemas.microsoft.com/office/powerpoint/2010/main" val="651639014"/>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52F970-7995-B5C8-271E-653AF841EA74}"/>
              </a:ext>
            </a:extLst>
          </p:cNvPr>
          <p:cNvPicPr>
            <a:picLocks noChangeAspect="1"/>
          </p:cNvPicPr>
          <p:nvPr/>
        </p:nvPicPr>
        <p:blipFill>
          <a:blip r:embed="rId2"/>
          <a:stretch>
            <a:fillRect/>
          </a:stretch>
        </p:blipFill>
        <p:spPr>
          <a:xfrm>
            <a:off x="391204" y="1523905"/>
            <a:ext cx="5716127" cy="4641400"/>
          </a:xfrm>
          <a:prstGeom prst="rect">
            <a:avLst/>
          </a:prstGeom>
        </p:spPr>
      </p:pic>
      <p:sp>
        <p:nvSpPr>
          <p:cNvPr id="7" name="Titel 6"/>
          <p:cNvSpPr>
            <a:spLocks noGrp="1"/>
          </p:cNvSpPr>
          <p:nvPr>
            <p:ph type="title"/>
          </p:nvPr>
        </p:nvSpPr>
        <p:spPr>
          <a:xfrm>
            <a:off x="404662" y="404664"/>
            <a:ext cx="11389024" cy="432048"/>
          </a:xfrm>
        </p:spPr>
        <p:txBody>
          <a:bodyPr anchor="ctr">
            <a:normAutofit fontScale="90000"/>
          </a:bodyPr>
          <a:lstStyle/>
          <a:p>
            <a:pPr>
              <a:lnSpc>
                <a:spcPct val="90000"/>
              </a:lnSpc>
            </a:pPr>
            <a:r>
              <a:rPr lang="nl-NL" sz="3200" dirty="0"/>
              <a:t>Data Exploration</a:t>
            </a:r>
            <a:endParaRPr lang="nl-NL" sz="3100" dirty="0"/>
          </a:p>
        </p:txBody>
      </p:sp>
      <p:sp>
        <p:nvSpPr>
          <p:cNvPr id="8" name="Tijdelijke aanduiding voor verticale tekst 7"/>
          <p:cNvSpPr>
            <a:spLocks noGrp="1"/>
          </p:cNvSpPr>
          <p:nvPr>
            <p:ph type="body" orient="vert" idx="1"/>
          </p:nvPr>
        </p:nvSpPr>
        <p:spPr>
          <a:xfrm>
            <a:off x="404662" y="1252836"/>
            <a:ext cx="5593347" cy="4795836"/>
          </a:xfrm>
        </p:spPr>
        <p:txBody>
          <a:bodyPr>
            <a:normAutofit/>
          </a:bodyPr>
          <a:lstStyle/>
          <a:p>
            <a:pPr lvl="3"/>
            <a:r>
              <a:rPr lang="nl-NL" dirty="0"/>
              <a:t>Example 1 : </a:t>
            </a:r>
            <a:r>
              <a:rPr lang="fr-FR" b="1" dirty="0"/>
              <a:t>Automobile Data</a:t>
            </a:r>
            <a:r>
              <a:rPr lang="nl-NL" dirty="0"/>
              <a:t> (mpg.csv)</a:t>
            </a:r>
          </a:p>
          <a:p>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39</a:t>
            </a:fld>
            <a:endParaRPr lang="nl-NL"/>
          </a:p>
        </p:txBody>
      </p:sp>
      <p:sp>
        <p:nvSpPr>
          <p:cNvPr id="12" name="Rectangle 11">
            <a:extLst>
              <a:ext uri="{FF2B5EF4-FFF2-40B4-BE49-F238E27FC236}">
                <a16:creationId xmlns:a16="http://schemas.microsoft.com/office/drawing/2014/main" id="{12C9CD8B-78B7-E2A5-EFAE-3E9C716C4D0B}"/>
              </a:ext>
            </a:extLst>
          </p:cNvPr>
          <p:cNvSpPr/>
          <p:nvPr/>
        </p:nvSpPr>
        <p:spPr>
          <a:xfrm>
            <a:off x="626567" y="1884044"/>
            <a:ext cx="2088232" cy="26184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Picture 5">
            <a:extLst>
              <a:ext uri="{FF2B5EF4-FFF2-40B4-BE49-F238E27FC236}">
                <a16:creationId xmlns:a16="http://schemas.microsoft.com/office/drawing/2014/main" id="{DE89D178-1848-22D5-8E82-3DE442BB4E46}"/>
              </a:ext>
            </a:extLst>
          </p:cNvPr>
          <p:cNvPicPr>
            <a:picLocks noChangeAspect="1"/>
          </p:cNvPicPr>
          <p:nvPr/>
        </p:nvPicPr>
        <p:blipFill>
          <a:blip r:embed="rId3"/>
          <a:stretch>
            <a:fillRect/>
          </a:stretch>
        </p:blipFill>
        <p:spPr>
          <a:xfrm>
            <a:off x="6120789" y="1523905"/>
            <a:ext cx="5904098" cy="4749217"/>
          </a:xfrm>
          <a:prstGeom prst="rect">
            <a:avLst/>
          </a:prstGeom>
        </p:spPr>
      </p:pic>
      <p:sp>
        <p:nvSpPr>
          <p:cNvPr id="9" name="Rectangle 8">
            <a:extLst>
              <a:ext uri="{FF2B5EF4-FFF2-40B4-BE49-F238E27FC236}">
                <a16:creationId xmlns:a16="http://schemas.microsoft.com/office/drawing/2014/main" id="{6DBD0D2E-FAB9-7075-4D3F-6FD24CE7DF7E}"/>
              </a:ext>
            </a:extLst>
          </p:cNvPr>
          <p:cNvSpPr/>
          <p:nvPr/>
        </p:nvSpPr>
        <p:spPr>
          <a:xfrm>
            <a:off x="6329236" y="1825070"/>
            <a:ext cx="2088232" cy="26184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61613441"/>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Introduction</a:t>
            </a:r>
          </a:p>
        </p:txBody>
      </p:sp>
      <p:sp>
        <p:nvSpPr>
          <p:cNvPr id="8" name="Tijdelijke aanduiding voor verticale tekst 7"/>
          <p:cNvSpPr>
            <a:spLocks noGrp="1"/>
          </p:cNvSpPr>
          <p:nvPr>
            <p:ph type="body" orient="vert" idx="1"/>
          </p:nvPr>
        </p:nvSpPr>
        <p:spPr>
          <a:xfrm>
            <a:off x="404662" y="1412776"/>
            <a:ext cx="5694513" cy="4795836"/>
          </a:xfrm>
        </p:spPr>
        <p:txBody>
          <a:bodyPr/>
          <a:lstStyle/>
          <a:p>
            <a:pPr lvl="3"/>
            <a:r>
              <a:rPr lang="nl-NL" dirty="0"/>
              <a:t>What is Excel ?</a:t>
            </a:r>
          </a:p>
          <a:p>
            <a:pPr lvl="2"/>
            <a:r>
              <a:rPr lang="en-US" dirty="0"/>
              <a:t>Microsoft Excel is a spreadsheet developed by Microsoft for Windows, macOS, Android and iOS.</a:t>
            </a:r>
          </a:p>
          <a:p>
            <a:pPr lvl="2"/>
            <a:r>
              <a:rPr lang="en-US" dirty="0"/>
              <a:t>It features calculation or computation capabilities, graphing tools, pivot tables, and a macro programming language called Visual Basic for Applications (VBA)</a:t>
            </a:r>
          </a:p>
          <a:p>
            <a:pPr lvl="2"/>
            <a:r>
              <a:rPr lang="en-US" dirty="0"/>
              <a:t>Excel forms part of the Microsoft Office suite of software.</a:t>
            </a:r>
            <a:endParaRPr lang="nl-NL"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4</a:t>
            </a:fld>
            <a:endParaRPr lang="nl-NL"/>
          </a:p>
        </p:txBody>
      </p:sp>
      <p:pic>
        <p:nvPicPr>
          <p:cNvPr id="4" name="Picture 3" descr="Graphical user interface, application, table, Excel&#10;&#10;Description automatically generated">
            <a:extLst>
              <a:ext uri="{FF2B5EF4-FFF2-40B4-BE49-F238E27FC236}">
                <a16:creationId xmlns:a16="http://schemas.microsoft.com/office/drawing/2014/main" id="{94672A70-9874-F5D3-4661-673C37BC0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5159" y="2542938"/>
            <a:ext cx="5470238" cy="3466763"/>
          </a:xfrm>
          <a:prstGeom prst="rect">
            <a:avLst/>
          </a:prstGeom>
        </p:spPr>
      </p:pic>
      <p:pic>
        <p:nvPicPr>
          <p:cNvPr id="6" name="Graphic 5">
            <a:extLst>
              <a:ext uri="{FF2B5EF4-FFF2-40B4-BE49-F238E27FC236}">
                <a16:creationId xmlns:a16="http://schemas.microsoft.com/office/drawing/2014/main" id="{489245FD-360D-559A-4064-EF80EC50D5E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32784" y="836712"/>
            <a:ext cx="1598073" cy="1486418"/>
          </a:xfrm>
          <a:prstGeom prst="rect">
            <a:avLst/>
          </a:prstGeom>
        </p:spPr>
      </p:pic>
    </p:spTree>
    <p:extLst>
      <p:ext uri="{BB962C8B-B14F-4D97-AF65-F5344CB8AC3E}">
        <p14:creationId xmlns:p14="http://schemas.microsoft.com/office/powerpoint/2010/main" val="2284280595"/>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fontScale="90000"/>
          </a:bodyPr>
          <a:lstStyle/>
          <a:p>
            <a:pPr>
              <a:lnSpc>
                <a:spcPct val="90000"/>
              </a:lnSpc>
            </a:pPr>
            <a:r>
              <a:rPr lang="nl-NL" sz="3200" dirty="0"/>
              <a:t>Data Exploration</a:t>
            </a:r>
            <a:endParaRPr lang="nl-NL" sz="3100" dirty="0"/>
          </a:p>
        </p:txBody>
      </p:sp>
      <p:sp>
        <p:nvSpPr>
          <p:cNvPr id="8" name="Tijdelijke aanduiding voor verticale tekst 7"/>
          <p:cNvSpPr>
            <a:spLocks noGrp="1"/>
          </p:cNvSpPr>
          <p:nvPr>
            <p:ph type="body" orient="vert" idx="1"/>
          </p:nvPr>
        </p:nvSpPr>
        <p:spPr>
          <a:xfrm>
            <a:off x="404662" y="1252836"/>
            <a:ext cx="5593347" cy="4795836"/>
          </a:xfrm>
        </p:spPr>
        <p:txBody>
          <a:bodyPr>
            <a:normAutofit/>
          </a:bodyPr>
          <a:lstStyle/>
          <a:p>
            <a:pPr lvl="3"/>
            <a:r>
              <a:rPr lang="nl-NL" dirty="0"/>
              <a:t>Example 2 : </a:t>
            </a:r>
            <a:r>
              <a:rPr lang="fr-FR" b="1" dirty="0"/>
              <a:t>Tips</a:t>
            </a:r>
            <a:r>
              <a:rPr lang="nl-NL" dirty="0"/>
              <a:t> (tips.csv)</a:t>
            </a:r>
          </a:p>
          <a:p>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40</a:t>
            </a:fld>
            <a:endParaRPr lang="nl-NL"/>
          </a:p>
        </p:txBody>
      </p:sp>
      <p:pic>
        <p:nvPicPr>
          <p:cNvPr id="11" name="Picture 10">
            <a:extLst>
              <a:ext uri="{FF2B5EF4-FFF2-40B4-BE49-F238E27FC236}">
                <a16:creationId xmlns:a16="http://schemas.microsoft.com/office/drawing/2014/main" id="{D52CFEBE-C595-B474-B154-78E9D179F261}"/>
              </a:ext>
            </a:extLst>
          </p:cNvPr>
          <p:cNvPicPr>
            <a:picLocks noChangeAspect="1"/>
          </p:cNvPicPr>
          <p:nvPr/>
        </p:nvPicPr>
        <p:blipFill>
          <a:blip r:embed="rId2"/>
          <a:stretch>
            <a:fillRect/>
          </a:stretch>
        </p:blipFill>
        <p:spPr>
          <a:xfrm>
            <a:off x="914599" y="1698955"/>
            <a:ext cx="4286848" cy="4382112"/>
          </a:xfrm>
          <a:prstGeom prst="rect">
            <a:avLst/>
          </a:prstGeom>
        </p:spPr>
      </p:pic>
      <p:pic>
        <p:nvPicPr>
          <p:cNvPr id="14" name="Picture 13">
            <a:extLst>
              <a:ext uri="{FF2B5EF4-FFF2-40B4-BE49-F238E27FC236}">
                <a16:creationId xmlns:a16="http://schemas.microsoft.com/office/drawing/2014/main" id="{A9AF96B7-46B5-56B8-CF40-58FDFB9DFDFD}"/>
              </a:ext>
            </a:extLst>
          </p:cNvPr>
          <p:cNvPicPr>
            <a:picLocks noChangeAspect="1"/>
          </p:cNvPicPr>
          <p:nvPr/>
        </p:nvPicPr>
        <p:blipFill>
          <a:blip r:embed="rId3"/>
          <a:stretch>
            <a:fillRect/>
          </a:stretch>
        </p:blipFill>
        <p:spPr>
          <a:xfrm>
            <a:off x="6163972" y="2204864"/>
            <a:ext cx="5832784" cy="2307806"/>
          </a:xfrm>
          <a:prstGeom prst="rect">
            <a:avLst/>
          </a:prstGeom>
        </p:spPr>
      </p:pic>
      <p:sp>
        <p:nvSpPr>
          <p:cNvPr id="15" name="Rectangle 14">
            <a:extLst>
              <a:ext uri="{FF2B5EF4-FFF2-40B4-BE49-F238E27FC236}">
                <a16:creationId xmlns:a16="http://schemas.microsoft.com/office/drawing/2014/main" id="{B50B84AE-A720-0724-4283-46FCD378A550}"/>
              </a:ext>
            </a:extLst>
          </p:cNvPr>
          <p:cNvSpPr/>
          <p:nvPr/>
        </p:nvSpPr>
        <p:spPr>
          <a:xfrm>
            <a:off x="6315199" y="2420888"/>
            <a:ext cx="1296144" cy="36004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7" name="TextBox 16">
            <a:extLst>
              <a:ext uri="{FF2B5EF4-FFF2-40B4-BE49-F238E27FC236}">
                <a16:creationId xmlns:a16="http://schemas.microsoft.com/office/drawing/2014/main" id="{B96D3E9E-6A8D-575E-7B56-940F657F65CB}"/>
              </a:ext>
            </a:extLst>
          </p:cNvPr>
          <p:cNvSpPr txBox="1"/>
          <p:nvPr/>
        </p:nvSpPr>
        <p:spPr>
          <a:xfrm>
            <a:off x="6747247" y="5773290"/>
            <a:ext cx="4921121" cy="261610"/>
          </a:xfrm>
          <a:prstGeom prst="rect">
            <a:avLst/>
          </a:prstGeom>
          <a:noFill/>
        </p:spPr>
        <p:txBody>
          <a:bodyPr wrap="square">
            <a:spAutoFit/>
          </a:bodyPr>
          <a:lstStyle/>
          <a:p>
            <a:r>
              <a:rPr lang="fr-FR" sz="1100" dirty="0"/>
              <a:t>Data Source : https://github.com/mwaskom/seaborn-data</a:t>
            </a:r>
          </a:p>
        </p:txBody>
      </p:sp>
    </p:spTree>
    <p:extLst>
      <p:ext uri="{BB962C8B-B14F-4D97-AF65-F5344CB8AC3E}">
        <p14:creationId xmlns:p14="http://schemas.microsoft.com/office/powerpoint/2010/main" val="2861345401"/>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Data Visualization</a:t>
            </a:r>
          </a:p>
        </p:txBody>
      </p:sp>
      <p:sp>
        <p:nvSpPr>
          <p:cNvPr id="8" name="Tijdelijke aanduiding voor verticale tekst 7"/>
          <p:cNvSpPr>
            <a:spLocks noGrp="1"/>
          </p:cNvSpPr>
          <p:nvPr>
            <p:ph type="body" orient="vert" idx="1"/>
          </p:nvPr>
        </p:nvSpPr>
        <p:spPr>
          <a:xfrm>
            <a:off x="404662" y="1252836"/>
            <a:ext cx="11389023" cy="5056484"/>
          </a:xfrm>
        </p:spPr>
        <p:txBody>
          <a:bodyPr>
            <a:normAutofit/>
          </a:bodyPr>
          <a:lstStyle/>
          <a:p>
            <a:pPr lvl="3"/>
            <a:r>
              <a:rPr lang="nl-NL" dirty="0"/>
              <a:t>What is Data Visualization ?</a:t>
            </a:r>
          </a:p>
          <a:p>
            <a:pPr marL="0" indent="0">
              <a:buNone/>
            </a:pPr>
            <a:r>
              <a:rPr lang="en-US" sz="1600" dirty="0"/>
              <a:t>The process of displaying data (often in large quantities) in a meaningful fashion to provide insights that will support better decisions. </a:t>
            </a:r>
          </a:p>
          <a:p>
            <a:pPr lvl="1"/>
            <a:r>
              <a:rPr lang="en-US" dirty="0"/>
              <a:t>Data visualization improves decision-making, provides managers with better analysis capabilities that improves collaboration and information sharing.</a:t>
            </a:r>
          </a:p>
          <a:p>
            <a:pPr lvl="3"/>
            <a:r>
              <a:rPr lang="en-US" dirty="0"/>
              <a:t>Tabular vs. Visual Data Analysis</a:t>
            </a:r>
          </a:p>
          <a:p>
            <a:pPr lvl="3"/>
            <a:r>
              <a:rPr lang="en-US" sz="1600" dirty="0"/>
              <a:t>Tabular data </a:t>
            </a:r>
            <a:r>
              <a:rPr lang="en-US" sz="1600" b="0" dirty="0"/>
              <a:t>can be used to determine exactly how many units of a certain product were sold in a particular month, or to compare one month to another. </a:t>
            </a:r>
          </a:p>
          <a:p>
            <a:pPr lvl="3"/>
            <a:r>
              <a:rPr lang="en-US" sz="1600" b="0" dirty="0"/>
              <a:t>For example, we see that sales of product A dropped in February, specifically by 6.7% (computed as 1 – B3/B2). Beyond such calculations, however, it is difficult to draw big picture conclusions</a:t>
            </a:r>
          </a:p>
          <a:p>
            <a:pPr lvl="3"/>
            <a:endParaRPr lang="nl-NL"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41</a:t>
            </a:fld>
            <a:endParaRPr lang="nl-NL"/>
          </a:p>
        </p:txBody>
      </p:sp>
      <p:pic>
        <p:nvPicPr>
          <p:cNvPr id="3" name="Picture 2" descr="BA2-Figure-3.1-Monthly-Prod.png">
            <a:extLst>
              <a:ext uri="{FF2B5EF4-FFF2-40B4-BE49-F238E27FC236}">
                <a16:creationId xmlns:a16="http://schemas.microsoft.com/office/drawing/2014/main" id="{326DCF22-4C80-0D99-6B50-958A6AB37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0943" y="4292015"/>
            <a:ext cx="4011342" cy="2161321"/>
          </a:xfrm>
          <a:prstGeom prst="rect">
            <a:avLst/>
          </a:prstGeom>
        </p:spPr>
      </p:pic>
    </p:spTree>
    <p:extLst>
      <p:ext uri="{BB962C8B-B14F-4D97-AF65-F5344CB8AC3E}">
        <p14:creationId xmlns:p14="http://schemas.microsoft.com/office/powerpoint/2010/main" val="2222067483"/>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Data Visualization</a:t>
            </a:r>
          </a:p>
        </p:txBody>
      </p:sp>
      <p:sp>
        <p:nvSpPr>
          <p:cNvPr id="8" name="Tijdelijke aanduiding voor verticale tekst 7"/>
          <p:cNvSpPr>
            <a:spLocks noGrp="1"/>
          </p:cNvSpPr>
          <p:nvPr>
            <p:ph type="body" orient="vert" idx="1"/>
          </p:nvPr>
        </p:nvSpPr>
        <p:spPr>
          <a:xfrm>
            <a:off x="404662" y="1252836"/>
            <a:ext cx="11389023" cy="5056484"/>
          </a:xfrm>
        </p:spPr>
        <p:txBody>
          <a:bodyPr>
            <a:normAutofit/>
          </a:bodyPr>
          <a:lstStyle/>
          <a:p>
            <a:pPr lvl="3"/>
            <a:r>
              <a:rPr lang="en-US" dirty="0"/>
              <a:t>Tabular vs. Visual Data Analysis</a:t>
            </a:r>
          </a:p>
          <a:p>
            <a:pPr lvl="3"/>
            <a:r>
              <a:rPr lang="en-US" sz="1600" b="0" dirty="0"/>
              <a:t>A </a:t>
            </a:r>
            <a:r>
              <a:rPr lang="en-US" sz="1600" dirty="0"/>
              <a:t>Visual Chart </a:t>
            </a:r>
            <a:r>
              <a:rPr lang="en-US" sz="1600" b="0" dirty="0"/>
              <a:t>provides the means to :</a:t>
            </a:r>
          </a:p>
          <a:p>
            <a:pPr lvl="1"/>
            <a:r>
              <a:rPr lang="en-US" dirty="0"/>
              <a:t>Easily compare overall sales of different products (Product C sells the least, for example); </a:t>
            </a:r>
          </a:p>
          <a:p>
            <a:pPr lvl="1"/>
            <a:r>
              <a:rPr lang="en-US" dirty="0"/>
              <a:t>Identify trends (sales of Product D are increasing), other patterns (sales of Product C is relatively stable while sales of Product B fluctuates more over time), and exceptions (Product E’s sales fell considerably in September). </a:t>
            </a:r>
          </a:p>
          <a:p>
            <a:pPr lvl="3"/>
            <a:endParaRPr lang="nl-NL"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42</a:t>
            </a:fld>
            <a:endParaRPr lang="nl-NL"/>
          </a:p>
        </p:txBody>
      </p:sp>
      <p:pic>
        <p:nvPicPr>
          <p:cNvPr id="4" name="Picture 3" descr="BA2-Figure-3.2--Chart-of-Mo.png">
            <a:extLst>
              <a:ext uri="{FF2B5EF4-FFF2-40B4-BE49-F238E27FC236}">
                <a16:creationId xmlns:a16="http://schemas.microsoft.com/office/drawing/2014/main" id="{D26A3310-DC21-2244-48D2-102992068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0295" y="3068960"/>
            <a:ext cx="4317759" cy="3240360"/>
          </a:xfrm>
          <a:prstGeom prst="rect">
            <a:avLst/>
          </a:prstGeom>
        </p:spPr>
      </p:pic>
    </p:spTree>
    <p:extLst>
      <p:ext uri="{BB962C8B-B14F-4D97-AF65-F5344CB8AC3E}">
        <p14:creationId xmlns:p14="http://schemas.microsoft.com/office/powerpoint/2010/main" val="1501766686"/>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Data Visualization</a:t>
            </a:r>
          </a:p>
        </p:txBody>
      </p:sp>
      <p:sp>
        <p:nvSpPr>
          <p:cNvPr id="8" name="Tijdelijke aanduiding voor verticale tekst 7"/>
          <p:cNvSpPr>
            <a:spLocks noGrp="1"/>
          </p:cNvSpPr>
          <p:nvPr>
            <p:ph type="body" orient="vert" idx="1"/>
          </p:nvPr>
        </p:nvSpPr>
        <p:spPr>
          <a:xfrm>
            <a:off x="404662" y="1252836"/>
            <a:ext cx="11389023" cy="5056484"/>
          </a:xfrm>
        </p:spPr>
        <p:txBody>
          <a:bodyPr>
            <a:normAutofit lnSpcReduction="10000"/>
          </a:bodyPr>
          <a:lstStyle/>
          <a:p>
            <a:pPr lvl="3"/>
            <a:r>
              <a:rPr lang="nl-NL" dirty="0"/>
              <a:t>Conditional Formatting</a:t>
            </a:r>
          </a:p>
          <a:p>
            <a:pPr lvl="3"/>
            <a:r>
              <a:rPr lang="en-US" b="0" dirty="0"/>
              <a:t>Conditional formatting makes it easy to highlight certain values or make cells easy to identify. This changes the appearance of a cell range based on a condition (or criteria). You can use conditional formatting to highlight cells that contain values which meet a certain condition. Or you can format a whole cell range and vary the exact format as the value of each cell varies.</a:t>
            </a:r>
          </a:p>
          <a:p>
            <a:pPr lvl="3"/>
            <a:endParaRPr lang="en-US" b="0" dirty="0"/>
          </a:p>
          <a:p>
            <a:pPr lvl="3"/>
            <a:endParaRPr lang="en-US" b="0" dirty="0"/>
          </a:p>
          <a:p>
            <a:pPr lvl="3"/>
            <a:r>
              <a:rPr lang="en-US" b="0" dirty="0"/>
              <a:t>Temperature information with conditional formatting applied that shows top 10% and bottom 10% values</a:t>
            </a:r>
          </a:p>
          <a:p>
            <a:pPr lvl="3"/>
            <a:endParaRPr lang="en-US" b="0" dirty="0"/>
          </a:p>
          <a:p>
            <a:pPr lvl="3"/>
            <a:endParaRPr lang="en-US" b="0" dirty="0"/>
          </a:p>
          <a:p>
            <a:pPr lvl="3"/>
            <a:r>
              <a:rPr lang="en-US" b="0" dirty="0"/>
              <a:t>Temperature information with 3-color scale conditional formatting applied</a:t>
            </a:r>
          </a:p>
          <a:p>
            <a:pPr lvl="3"/>
            <a:endParaRPr lang="en-US" b="0" dirty="0"/>
          </a:p>
          <a:p>
            <a:pPr lvl="1"/>
            <a:endParaRPr lang="nl-NL" dirty="0"/>
          </a:p>
          <a:p>
            <a:pPr lvl="1"/>
            <a:endParaRPr lang="nl-NL" b="1" dirty="0"/>
          </a:p>
          <a:p>
            <a:pPr marL="0" indent="0">
              <a:buNone/>
            </a:pPr>
            <a:r>
              <a:rPr lang="nl-NL" dirty="0">
                <a:sym typeface="Wingdings" panose="05000000000000000000" pitchFamily="2" charset="2"/>
              </a:rPr>
              <a:t></a:t>
            </a:r>
            <a:r>
              <a:rPr lang="nl-NL" b="1" dirty="0">
                <a:sym typeface="Wingdings" panose="05000000000000000000" pitchFamily="2" charset="2"/>
              </a:rPr>
              <a:t> Usefull tool to </a:t>
            </a:r>
            <a:r>
              <a:rPr lang="en-US" b="1" dirty="0">
                <a:sym typeface="Wingdings" panose="05000000000000000000" pitchFamily="2" charset="2"/>
              </a:rPr>
              <a:t>h</a:t>
            </a:r>
            <a:r>
              <a:rPr lang="en-US" b="1" dirty="0"/>
              <a:t>ighlight Patterns and Trends</a:t>
            </a:r>
            <a:endParaRPr lang="nl-NL" b="1"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43</a:t>
            </a:fld>
            <a:endParaRPr lang="nl-NL"/>
          </a:p>
        </p:txBody>
      </p:sp>
      <p:pic>
        <p:nvPicPr>
          <p:cNvPr id="6" name="Picture 5" descr="Table, calendar&#10;&#10;Description automatically generated">
            <a:extLst>
              <a:ext uri="{FF2B5EF4-FFF2-40B4-BE49-F238E27FC236}">
                <a16:creationId xmlns:a16="http://schemas.microsoft.com/office/drawing/2014/main" id="{E54C0A2E-F6CC-9EB4-CD8F-804EEADE4E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5208" y="3736454"/>
            <a:ext cx="3686175" cy="628650"/>
          </a:xfrm>
          <a:prstGeom prst="rect">
            <a:avLst/>
          </a:prstGeom>
        </p:spPr>
      </p:pic>
      <p:pic>
        <p:nvPicPr>
          <p:cNvPr id="10" name="Picture 9" descr="Table, calendar&#10;&#10;Description automatically generated">
            <a:extLst>
              <a:ext uri="{FF2B5EF4-FFF2-40B4-BE49-F238E27FC236}">
                <a16:creationId xmlns:a16="http://schemas.microsoft.com/office/drawing/2014/main" id="{9B198E35-9064-5158-027B-E7E9F042D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6087" y="4869160"/>
            <a:ext cx="3686175" cy="628650"/>
          </a:xfrm>
          <a:prstGeom prst="rect">
            <a:avLst/>
          </a:prstGeom>
        </p:spPr>
      </p:pic>
      <p:pic>
        <p:nvPicPr>
          <p:cNvPr id="12" name="Picture 11" descr="Graphical user interface, application, Teams&#10;&#10;Description automatically generated">
            <a:extLst>
              <a:ext uri="{FF2B5EF4-FFF2-40B4-BE49-F238E27FC236}">
                <a16:creationId xmlns:a16="http://schemas.microsoft.com/office/drawing/2014/main" id="{830F4E66-11D5-13DA-E3F6-67F468A7BC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0482" y="2675591"/>
            <a:ext cx="537385" cy="537385"/>
          </a:xfrm>
          <a:prstGeom prst="rect">
            <a:avLst/>
          </a:prstGeom>
        </p:spPr>
      </p:pic>
    </p:spTree>
    <p:extLst>
      <p:ext uri="{BB962C8B-B14F-4D97-AF65-F5344CB8AC3E}">
        <p14:creationId xmlns:p14="http://schemas.microsoft.com/office/powerpoint/2010/main" val="3581587913"/>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Data Visualization</a:t>
            </a:r>
          </a:p>
        </p:txBody>
      </p:sp>
      <p:sp>
        <p:nvSpPr>
          <p:cNvPr id="8" name="Tijdelijke aanduiding voor verticale tekst 7"/>
          <p:cNvSpPr>
            <a:spLocks noGrp="1"/>
          </p:cNvSpPr>
          <p:nvPr>
            <p:ph type="body" orient="vert" idx="1"/>
          </p:nvPr>
        </p:nvSpPr>
        <p:spPr>
          <a:xfrm>
            <a:off x="404662" y="1252836"/>
            <a:ext cx="7566721" cy="5056484"/>
          </a:xfrm>
        </p:spPr>
        <p:txBody>
          <a:bodyPr>
            <a:normAutofit/>
          </a:bodyPr>
          <a:lstStyle/>
          <a:p>
            <a:pPr lvl="3"/>
            <a:r>
              <a:rPr lang="nl-NL" dirty="0"/>
              <a:t>Conditional Formatting</a:t>
            </a:r>
          </a:p>
          <a:p>
            <a:pPr lvl="3"/>
            <a:r>
              <a:rPr lang="en-US" b="0" dirty="0"/>
              <a:t>Excel has four conditional formats:</a:t>
            </a:r>
          </a:p>
          <a:p>
            <a:pPr marL="180975" lvl="3" indent="-180975">
              <a:buClr>
                <a:schemeClr val="bg2"/>
              </a:buClr>
              <a:buFont typeface="Arial" panose="020B0604020202020204" pitchFamily="34" charset="0"/>
              <a:buChar char="•"/>
            </a:pPr>
            <a:r>
              <a:rPr lang="en-US" sz="1600" dirty="0"/>
              <a:t>Highlight Cells Rules </a:t>
            </a:r>
            <a:r>
              <a:rPr lang="en-US" sz="1600" b="0" dirty="0"/>
              <a:t>- Apply formatting to cells that satisfy a specific condition </a:t>
            </a:r>
          </a:p>
          <a:p>
            <a:pPr marL="180975" lvl="3" indent="-180975">
              <a:buClr>
                <a:schemeClr val="bg2"/>
              </a:buClr>
              <a:buFont typeface="Arial" panose="020B0604020202020204" pitchFamily="34" charset="0"/>
              <a:buChar char="•"/>
            </a:pPr>
            <a:r>
              <a:rPr lang="en-US" sz="1600" dirty="0"/>
              <a:t>Top/Bottom Rules </a:t>
            </a:r>
            <a:r>
              <a:rPr lang="en-US" sz="1600" b="0" dirty="0"/>
              <a:t>- Apply formatting to cells that satisfy a statistical condition in relation to other cells in the range </a:t>
            </a:r>
          </a:p>
          <a:p>
            <a:pPr marL="180975" lvl="3" indent="-180975">
              <a:buClr>
                <a:schemeClr val="bg2"/>
              </a:buClr>
              <a:buFont typeface="Arial" panose="020B0604020202020204" pitchFamily="34" charset="0"/>
              <a:buChar char="•"/>
            </a:pPr>
            <a:r>
              <a:rPr lang="en-US" sz="1600" dirty="0"/>
              <a:t>Data Bars / Color Scales / Icon Sets </a:t>
            </a:r>
            <a:r>
              <a:rPr lang="en-US" sz="1600" b="0" dirty="0"/>
              <a:t>- Apply formatting to all cells in the range, depending on their value in relation to one another;</a:t>
            </a:r>
          </a:p>
          <a:p>
            <a:pPr marL="180975" lvl="3" indent="-180975">
              <a:buClr>
                <a:schemeClr val="bg2"/>
              </a:buClr>
              <a:buFont typeface="Arial" panose="020B0604020202020204" pitchFamily="34" charset="0"/>
              <a:buChar char="•"/>
            </a:pPr>
            <a:r>
              <a:rPr lang="en-US" sz="1600" dirty="0"/>
              <a:t>New rule – </a:t>
            </a:r>
            <a:r>
              <a:rPr lang="en-US" sz="1600" b="0" dirty="0"/>
              <a:t>Apply a custom rule </a:t>
            </a:r>
          </a:p>
          <a:p>
            <a:pPr marL="180975" lvl="3" indent="-180975">
              <a:buClr>
                <a:schemeClr val="bg2"/>
              </a:buClr>
              <a:buFont typeface="Arial" panose="020B0604020202020204" pitchFamily="34" charset="0"/>
              <a:buChar char="•"/>
            </a:pPr>
            <a:r>
              <a:rPr lang="en-US" sz="1600" dirty="0"/>
              <a:t>Clear rules </a:t>
            </a:r>
            <a:r>
              <a:rPr lang="en-US" sz="1600" b="0" dirty="0"/>
              <a:t>– Removes all the rules that have been applied to the worksheet.</a:t>
            </a:r>
          </a:p>
          <a:p>
            <a:pPr marL="180975" lvl="3" indent="-180975">
              <a:buClr>
                <a:schemeClr val="bg2"/>
              </a:buClr>
              <a:buFont typeface="Arial" panose="020B0604020202020204" pitchFamily="34" charset="0"/>
              <a:buChar char="•"/>
            </a:pPr>
            <a:r>
              <a:rPr lang="en-US" sz="1600" dirty="0"/>
              <a:t>Manage Rules </a:t>
            </a:r>
            <a:r>
              <a:rPr lang="en-US" sz="1600" b="0" dirty="0"/>
              <a:t>– View or edit the conditions that have been set</a:t>
            </a:r>
          </a:p>
          <a:p>
            <a:pPr lvl="3"/>
            <a:endParaRPr lang="nl-NL" sz="1600"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44</a:t>
            </a:fld>
            <a:endParaRPr lang="nl-NL"/>
          </a:p>
        </p:txBody>
      </p:sp>
      <p:pic>
        <p:nvPicPr>
          <p:cNvPr id="3" name="Picture 2">
            <a:extLst>
              <a:ext uri="{FF2B5EF4-FFF2-40B4-BE49-F238E27FC236}">
                <a16:creationId xmlns:a16="http://schemas.microsoft.com/office/drawing/2014/main" id="{0D324D7C-AA0E-8AC4-5723-555B942BF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8527" y="1089051"/>
            <a:ext cx="2489200" cy="481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5733084"/>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3534273" cy="4795836"/>
          </a:xfrm>
        </p:spPr>
        <p:txBody>
          <a:bodyPr>
            <a:normAutofit/>
          </a:bodyPr>
          <a:lstStyle/>
          <a:p>
            <a:pPr lvl="3"/>
            <a:r>
              <a:rPr lang="nl-NL" dirty="0"/>
              <a:t>Conditional Formatting</a:t>
            </a:r>
          </a:p>
          <a:p>
            <a:pPr lvl="3"/>
            <a:r>
              <a:rPr lang="en-US" sz="1600" dirty="0"/>
              <a:t>Highlight Cells Rules</a:t>
            </a:r>
          </a:p>
          <a:p>
            <a:pPr marL="457200" indent="-457200" fontAlgn="base">
              <a:buFont typeface="+mj-lt"/>
              <a:buAutoNum type="arabicPeriod"/>
            </a:pPr>
            <a:r>
              <a:rPr lang="en-US" sz="1600" dirty="0"/>
              <a:t>Select the range of cells where you wish to apply conditional formatting.</a:t>
            </a:r>
          </a:p>
          <a:p>
            <a:pPr marL="457200" indent="-457200" fontAlgn="base">
              <a:buFont typeface="+mj-lt"/>
              <a:buAutoNum type="arabicPeriod"/>
            </a:pPr>
            <a:r>
              <a:rPr lang="en-US" sz="1600" dirty="0"/>
              <a:t>Go to the </a:t>
            </a:r>
            <a:r>
              <a:rPr lang="en-US" sz="1600" b="1" dirty="0"/>
              <a:t>Home</a:t>
            </a:r>
            <a:r>
              <a:rPr lang="en-US" sz="1600" dirty="0"/>
              <a:t> ribbon. </a:t>
            </a:r>
          </a:p>
          <a:p>
            <a:pPr marL="457200" indent="-457200" fontAlgn="base">
              <a:buFont typeface="+mj-lt"/>
              <a:buAutoNum type="arabicPeriod"/>
            </a:pPr>
            <a:r>
              <a:rPr lang="en-US" sz="1600" dirty="0"/>
              <a:t>In the </a:t>
            </a:r>
            <a:r>
              <a:rPr lang="en-US" sz="1600" b="1" dirty="0"/>
              <a:t>Styles</a:t>
            </a:r>
            <a:r>
              <a:rPr lang="en-US" sz="1600" dirty="0"/>
              <a:t> section, click </a:t>
            </a:r>
            <a:r>
              <a:rPr lang="en-US" sz="1600" b="1" dirty="0"/>
              <a:t>Conditional Formatting</a:t>
            </a:r>
            <a:endParaRPr lang="en-US" sz="1600" dirty="0"/>
          </a:p>
          <a:p>
            <a:pPr marL="457200" indent="-457200" fontAlgn="base">
              <a:buFont typeface="+mj-lt"/>
              <a:buAutoNum type="arabicPeriod"/>
            </a:pPr>
            <a:r>
              <a:rPr lang="en-US" sz="1600" dirty="0"/>
              <a:t>Select </a:t>
            </a:r>
            <a:r>
              <a:rPr lang="en-US" sz="1600" b="1" dirty="0"/>
              <a:t>Highlight Cells Rules</a:t>
            </a:r>
            <a:r>
              <a:rPr lang="en-US" sz="1600" dirty="0"/>
              <a:t> and then select </a:t>
            </a:r>
            <a:r>
              <a:rPr lang="en-US" sz="1600" b="1" dirty="0"/>
              <a:t>More Rules</a:t>
            </a:r>
            <a:r>
              <a:rPr lang="en-US" sz="1600" dirty="0"/>
              <a:t>.</a:t>
            </a:r>
          </a:p>
          <a:p>
            <a:pPr lvl="3"/>
            <a:endParaRPr lang="nl-NL" dirty="0"/>
          </a:p>
        </p:txBody>
      </p:sp>
      <p:pic>
        <p:nvPicPr>
          <p:cNvPr id="4" name="Content Placeholder 7">
            <a:extLst>
              <a:ext uri="{FF2B5EF4-FFF2-40B4-BE49-F238E27FC236}">
                <a16:creationId xmlns:a16="http://schemas.microsoft.com/office/drawing/2014/main" id="{C025B2CA-1E50-A5BC-E546-C3CCC3072E95}"/>
              </a:ext>
            </a:extLst>
          </p:cNvPr>
          <p:cNvPicPr>
            <a:picLocks noChangeAspect="1"/>
          </p:cNvPicPr>
          <p:nvPr/>
        </p:nvPicPr>
        <p:blipFill rotWithShape="1">
          <a:blip r:embed="rId2">
            <a:extLst>
              <a:ext uri="{28A0092B-C50C-407E-A947-70E740481C1C}">
                <a14:useLocalDpi xmlns:a14="http://schemas.microsoft.com/office/drawing/2010/main" val="0"/>
              </a:ext>
            </a:extLst>
          </a:blip>
          <a:srcRect t="4843"/>
          <a:stretch/>
        </p:blipFill>
        <p:spPr>
          <a:xfrm>
            <a:off x="4590053" y="1484784"/>
            <a:ext cx="6754699" cy="4563591"/>
          </a:xfrm>
          <a:prstGeom prst="rect">
            <a:avLst/>
          </a:prstGeom>
          <a:noFill/>
        </p:spPr>
      </p:pic>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45</a:t>
            </a:fld>
            <a:endParaRPr lang="nl-NL"/>
          </a:p>
        </p:txBody>
      </p:sp>
    </p:spTree>
    <p:extLst>
      <p:ext uri="{BB962C8B-B14F-4D97-AF65-F5344CB8AC3E}">
        <p14:creationId xmlns:p14="http://schemas.microsoft.com/office/powerpoint/2010/main" val="101981714"/>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mc:AlternateContent xmlns:mc="http://schemas.openxmlformats.org/markup-compatibility/2006" xmlns:a14="http://schemas.microsoft.com/office/drawing/2010/main">
        <mc:Choice Requires="a14">
          <p:sp>
            <p:nvSpPr>
              <p:cNvPr id="8" name="Tijdelijke aanduiding voor verticale tekst 7"/>
              <p:cNvSpPr>
                <a:spLocks noGrp="1"/>
              </p:cNvSpPr>
              <p:nvPr>
                <p:ph type="body" orient="vert" idx="1"/>
              </p:nvPr>
            </p:nvSpPr>
            <p:spPr>
              <a:xfrm>
                <a:off x="404662" y="1252836"/>
                <a:ext cx="3534273" cy="4795836"/>
              </a:xfrm>
            </p:spPr>
            <p:txBody>
              <a:bodyPr>
                <a:normAutofit/>
              </a:bodyPr>
              <a:lstStyle/>
              <a:p>
                <a:pPr lvl="3"/>
                <a:r>
                  <a:rPr lang="nl-NL" dirty="0"/>
                  <a:t>Conditional Formatting</a:t>
                </a:r>
              </a:p>
              <a:p>
                <a:pPr lvl="3"/>
                <a:r>
                  <a:rPr lang="en-US" sz="1600" dirty="0"/>
                  <a:t>Highlight Cells Rules</a:t>
                </a:r>
              </a:p>
              <a:p>
                <a:pPr marL="457200" indent="-457200" fontAlgn="base">
                  <a:buFont typeface="+mj-lt"/>
                  <a:buAutoNum type="arabicPeriod" startAt="5"/>
                </a:pPr>
                <a:r>
                  <a:rPr lang="en-US" sz="1700" dirty="0"/>
                  <a:t>In New Formatting Rule dialog box, edit the rule description according to the instructions.</a:t>
                </a:r>
              </a:p>
              <a:p>
                <a:pPr marL="457200" indent="-457200" fontAlgn="base">
                  <a:buFont typeface="+mj-lt"/>
                  <a:buAutoNum type="arabicPeriod" startAt="5"/>
                </a:pPr>
                <a:r>
                  <a:rPr lang="en-US" sz="1700" dirty="0"/>
                  <a:t>Select the comparator from the second drop-down list.</a:t>
                </a:r>
              </a:p>
              <a:p>
                <a:pPr lvl="1" fontAlgn="base"/>
                <a14:m>
                  <m:oMath xmlns:m="http://schemas.openxmlformats.org/officeDocument/2006/math">
                    <m:r>
                      <a:rPr lang="en-US" sz="1700" i="1" smtClean="0">
                        <a:latin typeface="Cambria Math" panose="02040503050406030204" pitchFamily="18" charset="0"/>
                        <a:ea typeface="Cambria Math" panose="02040503050406030204" pitchFamily="18" charset="0"/>
                      </a:rPr>
                      <m:t>≥</m:t>
                    </m:r>
                  </m:oMath>
                </a14:m>
                <a:r>
                  <a:rPr lang="en-US" sz="1700" dirty="0"/>
                  <a:t>: greater than or equal to</a:t>
                </a:r>
              </a:p>
              <a:p>
                <a:pPr lvl="1" fontAlgn="base"/>
                <a14:m>
                  <m:oMath xmlns:m="http://schemas.openxmlformats.org/officeDocument/2006/math">
                    <m:r>
                      <a:rPr lang="en-US" sz="1700" i="1" smtClean="0">
                        <a:latin typeface="Cambria Math" panose="02040503050406030204" pitchFamily="18" charset="0"/>
                        <a:ea typeface="Cambria Math" panose="02040503050406030204" pitchFamily="18" charset="0"/>
                      </a:rPr>
                      <m:t>&gt;</m:t>
                    </m:r>
                    <m:r>
                      <a:rPr lang="en-US" sz="1700" b="0" i="1" smtClean="0">
                        <a:latin typeface="Cambria Math" panose="02040503050406030204" pitchFamily="18" charset="0"/>
                        <a:ea typeface="Cambria Math" panose="02040503050406030204" pitchFamily="18" charset="0"/>
                      </a:rPr>
                      <m:t>:</m:t>
                    </m:r>
                  </m:oMath>
                </a14:m>
                <a:r>
                  <a:rPr lang="en-US" sz="1700" dirty="0"/>
                  <a:t> greater than</a:t>
                </a:r>
              </a:p>
              <a:p>
                <a:pPr lvl="1" fontAlgn="base"/>
                <a14:m>
                  <m:oMath xmlns:m="http://schemas.openxmlformats.org/officeDocument/2006/math">
                    <m:r>
                      <a:rPr lang="en-US" sz="1700" i="1" smtClean="0">
                        <a:latin typeface="Cambria Math" panose="02040503050406030204" pitchFamily="18" charset="0"/>
                        <a:ea typeface="Cambria Math" panose="02040503050406030204" pitchFamily="18" charset="0"/>
                      </a:rPr>
                      <m:t>=</m:t>
                    </m:r>
                    <m:r>
                      <a:rPr lang="en-US" sz="1700" b="0" i="1" smtClean="0">
                        <a:latin typeface="Cambria Math" panose="02040503050406030204" pitchFamily="18" charset="0"/>
                        <a:ea typeface="Cambria Math" panose="02040503050406030204" pitchFamily="18" charset="0"/>
                      </a:rPr>
                      <m:t>:</m:t>
                    </m:r>
                  </m:oMath>
                </a14:m>
                <a:r>
                  <a:rPr lang="en-US" sz="1700" dirty="0"/>
                  <a:t> equal to</a:t>
                </a:r>
              </a:p>
              <a:p>
                <a:pPr lvl="1" fontAlgn="base"/>
                <a14:m>
                  <m:oMath xmlns:m="http://schemas.openxmlformats.org/officeDocument/2006/math">
                    <m:r>
                      <a:rPr lang="en-US" sz="1700" i="1" smtClean="0">
                        <a:latin typeface="Cambria Math" panose="02040503050406030204" pitchFamily="18" charset="0"/>
                        <a:ea typeface="Cambria Math" panose="02040503050406030204" pitchFamily="18" charset="0"/>
                      </a:rPr>
                      <m:t>&lt;</m:t>
                    </m:r>
                    <m:r>
                      <a:rPr lang="en-US" sz="1700" b="0" i="1" smtClean="0">
                        <a:latin typeface="Cambria Math" panose="02040503050406030204" pitchFamily="18" charset="0"/>
                        <a:ea typeface="Cambria Math" panose="02040503050406030204" pitchFamily="18" charset="0"/>
                      </a:rPr>
                      <m:t>:</m:t>
                    </m:r>
                  </m:oMath>
                </a14:m>
                <a:r>
                  <a:rPr lang="en-US" sz="1700" dirty="0"/>
                  <a:t> less than</a:t>
                </a:r>
              </a:p>
              <a:p>
                <a:pPr lvl="1" fontAlgn="base"/>
                <a14:m>
                  <m:oMath xmlns:m="http://schemas.openxmlformats.org/officeDocument/2006/math">
                    <m:r>
                      <a:rPr lang="en-US" sz="1700" i="1" smtClean="0">
                        <a:latin typeface="Cambria Math" panose="02040503050406030204" pitchFamily="18" charset="0"/>
                        <a:ea typeface="Cambria Math" panose="02040503050406030204" pitchFamily="18" charset="0"/>
                      </a:rPr>
                      <m:t>≤</m:t>
                    </m:r>
                    <m:r>
                      <a:rPr lang="en-US" sz="1700" b="0" i="1" smtClean="0">
                        <a:latin typeface="Cambria Math" panose="02040503050406030204" pitchFamily="18" charset="0"/>
                        <a:ea typeface="Cambria Math" panose="02040503050406030204" pitchFamily="18" charset="0"/>
                      </a:rPr>
                      <m:t>:</m:t>
                    </m:r>
                  </m:oMath>
                </a14:m>
                <a:r>
                  <a:rPr lang="en-US" sz="1700" dirty="0"/>
                  <a:t> less than or equal to</a:t>
                </a:r>
              </a:p>
              <a:p>
                <a:pPr marL="457200" indent="-457200" fontAlgn="base">
                  <a:buFont typeface="+mj-lt"/>
                  <a:buAutoNum type="arabicPeriod" startAt="5"/>
                </a:pPr>
                <a:r>
                  <a:rPr lang="en-US" sz="1700" dirty="0"/>
                  <a:t>In the third box, enter the number for comparison</a:t>
                </a:r>
              </a:p>
            </p:txBody>
          </p:sp>
        </mc:Choice>
        <mc:Fallback xmlns="">
          <p:sp>
            <p:nvSpPr>
              <p:cNvPr id="8" name="Tijdelijke aanduiding voor verticale tekst 7"/>
              <p:cNvSpPr>
                <a:spLocks noGrp="1" noRot="1" noChangeAspect="1" noMove="1" noResize="1" noEditPoints="1" noAdjustHandles="1" noChangeArrowheads="1" noChangeShapeType="1" noTextEdit="1"/>
              </p:cNvSpPr>
              <p:nvPr>
                <p:ph type="body" orient="vert" idx="1"/>
              </p:nvPr>
            </p:nvSpPr>
            <p:spPr>
              <a:xfrm>
                <a:off x="404662" y="1252836"/>
                <a:ext cx="3534273" cy="4795836"/>
              </a:xfrm>
              <a:blipFill>
                <a:blip r:embed="rId2"/>
                <a:stretch>
                  <a:fillRect l="-3966" t="-2163" r="-2069"/>
                </a:stretch>
              </a:blipFill>
            </p:spPr>
            <p:txBody>
              <a:bodyPr/>
              <a:lstStyle/>
              <a:p>
                <a:r>
                  <a:rPr lang="fr-FR">
                    <a:noFill/>
                  </a:rPr>
                  <a:t> </a:t>
                </a:r>
              </a:p>
            </p:txBody>
          </p:sp>
        </mc:Fallback>
      </mc:AlternateContent>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46</a:t>
            </a:fld>
            <a:endParaRPr lang="nl-NL"/>
          </a:p>
        </p:txBody>
      </p:sp>
      <p:pic>
        <p:nvPicPr>
          <p:cNvPr id="3" name="Content Placeholder 16">
            <a:extLst>
              <a:ext uri="{FF2B5EF4-FFF2-40B4-BE49-F238E27FC236}">
                <a16:creationId xmlns:a16="http://schemas.microsoft.com/office/drawing/2014/main" id="{AAC3AC41-B67A-7CF7-3851-9E5DC52E12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095" y="1838543"/>
            <a:ext cx="5123809" cy="3485714"/>
          </a:xfrm>
          <a:prstGeom prst="rect">
            <a:avLst/>
          </a:prstGeom>
        </p:spPr>
      </p:pic>
    </p:spTree>
    <p:extLst>
      <p:ext uri="{BB962C8B-B14F-4D97-AF65-F5344CB8AC3E}">
        <p14:creationId xmlns:p14="http://schemas.microsoft.com/office/powerpoint/2010/main" val="633390412"/>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4974433" cy="4795836"/>
          </a:xfrm>
        </p:spPr>
        <p:txBody>
          <a:bodyPr>
            <a:normAutofit/>
          </a:bodyPr>
          <a:lstStyle/>
          <a:p>
            <a:pPr lvl="3"/>
            <a:r>
              <a:rPr lang="nl-NL" dirty="0"/>
              <a:t>Conditional Formatting</a:t>
            </a:r>
          </a:p>
          <a:p>
            <a:pPr lvl="3"/>
            <a:r>
              <a:rPr lang="en-US" sz="1600" dirty="0"/>
              <a:t>Highlight Cells Rules</a:t>
            </a:r>
          </a:p>
          <a:p>
            <a:pPr marL="457200" indent="-457200" fontAlgn="base">
              <a:buFont typeface="+mj-lt"/>
              <a:buAutoNum type="arabicPeriod" startAt="9"/>
            </a:pPr>
            <a:r>
              <a:rPr lang="en-US" sz="1600" dirty="0"/>
              <a:t>Change the cell fill color: </a:t>
            </a:r>
          </a:p>
          <a:p>
            <a:pPr marL="800100" lvl="1" indent="-342900" fontAlgn="base">
              <a:buFont typeface="+mj-lt"/>
              <a:buAutoNum type="alphaLcPeriod"/>
            </a:pPr>
            <a:r>
              <a:rPr lang="en-US" dirty="0"/>
              <a:t>Click </a:t>
            </a:r>
            <a:r>
              <a:rPr lang="en-US" b="1" dirty="0"/>
              <a:t>Format</a:t>
            </a:r>
            <a:r>
              <a:rPr lang="en-US" b="1" u="sng" dirty="0"/>
              <a:t>.</a:t>
            </a:r>
          </a:p>
          <a:p>
            <a:pPr marL="800100" lvl="1" indent="-342900" fontAlgn="base">
              <a:buFont typeface="+mj-lt"/>
              <a:buAutoNum type="alphaLcPeriod"/>
            </a:pPr>
            <a:r>
              <a:rPr lang="en-US" dirty="0"/>
              <a:t>Go to the </a:t>
            </a:r>
            <a:r>
              <a:rPr lang="en-US" b="1" dirty="0"/>
              <a:t>Fill</a:t>
            </a:r>
            <a:r>
              <a:rPr lang="en-US" dirty="0"/>
              <a:t> tab.</a:t>
            </a:r>
          </a:p>
          <a:p>
            <a:pPr marL="800100" lvl="1" indent="-342900" fontAlgn="base">
              <a:buFont typeface="+mj-lt"/>
              <a:buAutoNum type="alphaLcPeriod"/>
            </a:pPr>
            <a:r>
              <a:rPr lang="en-US" dirty="0"/>
              <a:t>Select the fill color as required</a:t>
            </a:r>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47</a:t>
            </a:fld>
            <a:endParaRPr lang="nl-NL"/>
          </a:p>
        </p:txBody>
      </p:sp>
      <p:pic>
        <p:nvPicPr>
          <p:cNvPr id="4" name="Content Placeholder 9">
            <a:extLst>
              <a:ext uri="{FF2B5EF4-FFF2-40B4-BE49-F238E27FC236}">
                <a16:creationId xmlns:a16="http://schemas.microsoft.com/office/drawing/2014/main" id="{D76F2CE5-947A-22D0-7DDA-C2B16DDD6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8128" y="1447800"/>
            <a:ext cx="4523744" cy="4267200"/>
          </a:xfrm>
          <a:prstGeom prst="rect">
            <a:avLst/>
          </a:prstGeom>
        </p:spPr>
      </p:pic>
    </p:spTree>
    <p:extLst>
      <p:ext uri="{BB962C8B-B14F-4D97-AF65-F5344CB8AC3E}">
        <p14:creationId xmlns:p14="http://schemas.microsoft.com/office/powerpoint/2010/main" val="2473587461"/>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5622505" cy="4795836"/>
          </a:xfrm>
        </p:spPr>
        <p:txBody>
          <a:bodyPr>
            <a:normAutofit/>
          </a:bodyPr>
          <a:lstStyle/>
          <a:p>
            <a:pPr lvl="3"/>
            <a:r>
              <a:rPr lang="nl-NL" dirty="0"/>
              <a:t>Conditional Formatting</a:t>
            </a:r>
          </a:p>
          <a:p>
            <a:pPr lvl="3"/>
            <a:r>
              <a:rPr lang="en-US" sz="1600" dirty="0"/>
              <a:t>Highlight Cells Rules</a:t>
            </a:r>
          </a:p>
          <a:p>
            <a:pPr marL="457200" indent="-457200" fontAlgn="base">
              <a:buFont typeface="+mj-lt"/>
              <a:buAutoNum type="arabicPeriod" startAt="10"/>
            </a:pPr>
            <a:r>
              <a:rPr lang="en-US" sz="1700" dirty="0"/>
              <a:t>Change the text color: </a:t>
            </a:r>
          </a:p>
          <a:p>
            <a:pPr marL="800100" lvl="1" indent="-342900" fontAlgn="base">
              <a:buFont typeface="+mj-lt"/>
              <a:buAutoNum type="alphaLcPeriod"/>
            </a:pPr>
            <a:r>
              <a:rPr lang="en-US" sz="1700" dirty="0"/>
              <a:t>Go to the </a:t>
            </a:r>
            <a:r>
              <a:rPr lang="en-US" sz="1700" b="1" dirty="0"/>
              <a:t>Font</a:t>
            </a:r>
            <a:r>
              <a:rPr lang="en-US" sz="1700" dirty="0"/>
              <a:t> tab.</a:t>
            </a:r>
          </a:p>
          <a:p>
            <a:pPr marL="800100" lvl="1" indent="-342900" fontAlgn="base">
              <a:buFont typeface="+mj-lt"/>
              <a:buAutoNum type="alphaLcPeriod"/>
            </a:pPr>
            <a:r>
              <a:rPr lang="en-US" sz="1700" dirty="0"/>
              <a:t>In the Color section, click the dropdown list to expand different color options.</a:t>
            </a:r>
          </a:p>
          <a:p>
            <a:pPr marL="800100" lvl="1" indent="-342900" fontAlgn="base">
              <a:buFont typeface="+mj-lt"/>
              <a:buAutoNum type="alphaLcPeriod"/>
            </a:pPr>
            <a:r>
              <a:rPr lang="en-US" sz="1700" dirty="0"/>
              <a:t>Select the desired text color.</a:t>
            </a:r>
          </a:p>
          <a:p>
            <a:pPr marL="457200" indent="-457200" fontAlgn="base">
              <a:buFont typeface="+mj-lt"/>
              <a:buAutoNum type="arabicPeriod" startAt="10"/>
            </a:pPr>
            <a:r>
              <a:rPr lang="en-US" sz="1700" dirty="0"/>
              <a:t>Click the </a:t>
            </a:r>
            <a:r>
              <a:rPr lang="en-US" sz="1700" b="1" dirty="0"/>
              <a:t>OK</a:t>
            </a:r>
            <a:r>
              <a:rPr lang="en-US" sz="1700" dirty="0"/>
              <a:t> button to return to the New Formatting Rule dialog box.</a:t>
            </a:r>
          </a:p>
          <a:p>
            <a:pPr marL="457200" indent="-457200" fontAlgn="base">
              <a:buFont typeface="+mj-lt"/>
              <a:buAutoNum type="arabicPeriod" startAt="10"/>
            </a:pPr>
            <a:r>
              <a:rPr lang="en-US" sz="1700" dirty="0"/>
              <a:t>Click the </a:t>
            </a:r>
            <a:r>
              <a:rPr lang="en-US" sz="1700" b="1" dirty="0"/>
              <a:t>OK</a:t>
            </a:r>
            <a:r>
              <a:rPr lang="en-US" sz="1700" dirty="0"/>
              <a:t> button to apply the conditional formatting to the selected cells.</a:t>
            </a:r>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48</a:t>
            </a:fld>
            <a:endParaRPr lang="nl-NL"/>
          </a:p>
        </p:txBody>
      </p:sp>
      <p:pic>
        <p:nvPicPr>
          <p:cNvPr id="3" name="Content Placeholder 9">
            <a:extLst>
              <a:ext uri="{FF2B5EF4-FFF2-40B4-BE49-F238E27FC236}">
                <a16:creationId xmlns:a16="http://schemas.microsoft.com/office/drawing/2014/main" id="{94F47490-1E9B-C0B7-6CAA-E8D1DC479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8128" y="1447800"/>
            <a:ext cx="4523744" cy="4267200"/>
          </a:xfrm>
          <a:prstGeom prst="rect">
            <a:avLst/>
          </a:prstGeom>
        </p:spPr>
      </p:pic>
    </p:spTree>
    <p:extLst>
      <p:ext uri="{BB962C8B-B14F-4D97-AF65-F5344CB8AC3E}">
        <p14:creationId xmlns:p14="http://schemas.microsoft.com/office/powerpoint/2010/main" val="2198351383"/>
      </p:ext>
    </p:extLst>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5622505" cy="4795836"/>
          </a:xfrm>
        </p:spPr>
        <p:txBody>
          <a:bodyPr>
            <a:normAutofit/>
          </a:bodyPr>
          <a:lstStyle/>
          <a:p>
            <a:pPr lvl="3"/>
            <a:r>
              <a:rPr lang="nl-NL" dirty="0"/>
              <a:t>Conditional Formatting</a:t>
            </a:r>
          </a:p>
          <a:p>
            <a:pPr lvl="3"/>
            <a:r>
              <a:rPr lang="en-US" sz="1600" dirty="0"/>
              <a:t>Color Scale</a:t>
            </a:r>
          </a:p>
          <a:p>
            <a:pPr marL="0" indent="0" fontAlgn="base">
              <a:buNone/>
            </a:pPr>
            <a:r>
              <a:rPr lang="en-US" sz="1600" dirty="0"/>
              <a:t>Color scales apply a range of colors to help easily differentiate high and low values.</a:t>
            </a:r>
          </a:p>
          <a:p>
            <a:pPr marL="457200" indent="-457200" fontAlgn="base">
              <a:buFont typeface="+mj-lt"/>
              <a:buAutoNum type="arabicPeriod"/>
            </a:pPr>
            <a:r>
              <a:rPr lang="en-US" sz="1600" dirty="0"/>
              <a:t>Select the range of cells where you wish to apply color scale formatting.</a:t>
            </a:r>
          </a:p>
          <a:p>
            <a:pPr marL="457200" indent="-457200" fontAlgn="base">
              <a:buFont typeface="+mj-lt"/>
              <a:buAutoNum type="arabicPeriod"/>
            </a:pPr>
            <a:r>
              <a:rPr lang="en-US" sz="1600" dirty="0"/>
              <a:t>Go to the </a:t>
            </a:r>
            <a:r>
              <a:rPr lang="en-US" sz="1600" b="1" dirty="0"/>
              <a:t>Home</a:t>
            </a:r>
            <a:r>
              <a:rPr lang="en-US" sz="1600" dirty="0"/>
              <a:t> ribbon. </a:t>
            </a:r>
          </a:p>
          <a:p>
            <a:pPr marL="457200" indent="-457200" fontAlgn="base">
              <a:buFont typeface="+mj-lt"/>
              <a:buAutoNum type="arabicPeriod"/>
            </a:pPr>
            <a:r>
              <a:rPr lang="en-US" sz="1600" dirty="0"/>
              <a:t>In the </a:t>
            </a:r>
            <a:r>
              <a:rPr lang="en-US" sz="1600" b="1" dirty="0"/>
              <a:t>Styles</a:t>
            </a:r>
            <a:r>
              <a:rPr lang="en-US" sz="1600" dirty="0"/>
              <a:t> section, click </a:t>
            </a:r>
            <a:r>
              <a:rPr lang="en-US" sz="1600" b="1" dirty="0"/>
              <a:t>Conditional Formatting</a:t>
            </a:r>
            <a:r>
              <a:rPr lang="en-US" sz="1600" dirty="0"/>
              <a:t>.</a:t>
            </a:r>
          </a:p>
          <a:p>
            <a:pPr marL="457200" indent="-457200" fontAlgn="base">
              <a:buFont typeface="+mj-lt"/>
              <a:buAutoNum type="arabicPeriod"/>
            </a:pPr>
            <a:r>
              <a:rPr lang="en-US" sz="1600" dirty="0"/>
              <a:t>Select </a:t>
            </a:r>
            <a:r>
              <a:rPr lang="en-US" sz="1600" b="1" dirty="0"/>
              <a:t>Color Scales</a:t>
            </a:r>
            <a:r>
              <a:rPr lang="en-US" sz="1600" dirty="0"/>
              <a:t> and then click the desired color scale.</a:t>
            </a:r>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49</a:t>
            </a:fld>
            <a:endParaRPr lang="nl-NL"/>
          </a:p>
        </p:txBody>
      </p:sp>
      <p:pic>
        <p:nvPicPr>
          <p:cNvPr id="4" name="Content Placeholder 8">
            <a:extLst>
              <a:ext uri="{FF2B5EF4-FFF2-40B4-BE49-F238E27FC236}">
                <a16:creationId xmlns:a16="http://schemas.microsoft.com/office/drawing/2014/main" id="{2FB01284-C819-4C45-84BF-4ADB67C60DA9}"/>
              </a:ext>
            </a:extLst>
          </p:cNvPr>
          <p:cNvPicPr>
            <a:picLocks noChangeAspect="1"/>
          </p:cNvPicPr>
          <p:nvPr/>
        </p:nvPicPr>
        <p:blipFill rotWithShape="1">
          <a:blip r:embed="rId2">
            <a:extLst>
              <a:ext uri="{28A0092B-C50C-407E-A947-70E740481C1C}">
                <a14:useLocalDpi xmlns:a14="http://schemas.microsoft.com/office/drawing/2010/main" val="0"/>
              </a:ext>
            </a:extLst>
          </a:blip>
          <a:srcRect t="4638"/>
          <a:stretch/>
        </p:blipFill>
        <p:spPr>
          <a:xfrm>
            <a:off x="6197600" y="1844824"/>
            <a:ext cx="5384800" cy="3650704"/>
          </a:xfrm>
          <a:prstGeom prst="rect">
            <a:avLst/>
          </a:prstGeom>
        </p:spPr>
      </p:pic>
    </p:spTree>
    <p:extLst>
      <p:ext uri="{BB962C8B-B14F-4D97-AF65-F5344CB8AC3E}">
        <p14:creationId xmlns:p14="http://schemas.microsoft.com/office/powerpoint/2010/main" val="1923949011"/>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Introduction</a:t>
            </a:r>
          </a:p>
        </p:txBody>
      </p:sp>
      <p:sp>
        <p:nvSpPr>
          <p:cNvPr id="8" name="Tijdelijke aanduiding voor verticale tekst 7"/>
          <p:cNvSpPr>
            <a:spLocks noGrp="1"/>
          </p:cNvSpPr>
          <p:nvPr>
            <p:ph type="body" orient="vert" idx="1"/>
          </p:nvPr>
        </p:nvSpPr>
        <p:spPr>
          <a:xfrm>
            <a:off x="404662" y="1252836"/>
            <a:ext cx="7926761" cy="4795836"/>
          </a:xfrm>
        </p:spPr>
        <p:txBody>
          <a:bodyPr>
            <a:normAutofit/>
          </a:bodyPr>
          <a:lstStyle/>
          <a:p>
            <a:pPr lvl="3"/>
            <a:r>
              <a:rPr lang="nl-NL" dirty="0"/>
              <a:t>What is Data Mining ? </a:t>
            </a:r>
          </a:p>
          <a:p>
            <a:pPr lvl="6">
              <a:buClr>
                <a:schemeClr val="accent1"/>
              </a:buClr>
              <a:buFont typeface="Wingdings" pitchFamily="2" charset="2"/>
              <a:buChar char="§"/>
            </a:pPr>
            <a:r>
              <a:rPr lang="en-US" sz="1800" dirty="0"/>
              <a:t>“…the process of discovering </a:t>
            </a:r>
            <a:r>
              <a:rPr lang="en-US" sz="1800" b="1" dirty="0"/>
              <a:t>meaningful new</a:t>
            </a:r>
            <a:r>
              <a:rPr lang="en-US" sz="1800" dirty="0"/>
              <a:t> correlations, patterns, and trends by sifting through </a:t>
            </a:r>
            <a:r>
              <a:rPr lang="en-US" sz="1800" b="1" dirty="0"/>
              <a:t>large amounts of data</a:t>
            </a:r>
            <a:r>
              <a:rPr lang="en-US" sz="1800" dirty="0"/>
              <a:t>…” (Gartner Group)</a:t>
            </a:r>
          </a:p>
          <a:p>
            <a:pPr lvl="6">
              <a:buClr>
                <a:schemeClr val="accent1"/>
              </a:buClr>
              <a:buFont typeface="Wingdings" pitchFamily="2" charset="2"/>
              <a:buChar char="§"/>
            </a:pPr>
            <a:endParaRPr lang="en-US" sz="1800" dirty="0"/>
          </a:p>
          <a:p>
            <a:pPr lvl="6">
              <a:buClr>
                <a:schemeClr val="accent1"/>
              </a:buClr>
              <a:buFont typeface="Wingdings" pitchFamily="2" charset="2"/>
              <a:buChar char="§"/>
            </a:pPr>
            <a:r>
              <a:rPr lang="en-US" sz="1800" dirty="0"/>
              <a:t>“…the analysis of observational data sets to find </a:t>
            </a:r>
            <a:r>
              <a:rPr lang="en-US" sz="1800" b="1" dirty="0"/>
              <a:t>unsuspected relationships</a:t>
            </a:r>
            <a:r>
              <a:rPr lang="en-US" sz="1800" dirty="0"/>
              <a:t> and to </a:t>
            </a:r>
            <a:r>
              <a:rPr lang="en-US" sz="1800" b="1" dirty="0"/>
              <a:t>summarize data in novel ways</a:t>
            </a:r>
            <a:r>
              <a:rPr lang="en-US" sz="1800" dirty="0"/>
              <a:t>…” (Hand et al.)</a:t>
            </a:r>
          </a:p>
          <a:p>
            <a:pPr lvl="6">
              <a:buClr>
                <a:schemeClr val="accent1"/>
              </a:buClr>
              <a:buFont typeface="Wingdings" pitchFamily="2" charset="2"/>
              <a:buChar char="§"/>
            </a:pPr>
            <a:endParaRPr lang="en-US" sz="1800" dirty="0"/>
          </a:p>
          <a:p>
            <a:pPr lvl="6">
              <a:buClr>
                <a:schemeClr val="accent1"/>
              </a:buClr>
              <a:buFont typeface="Wingdings" pitchFamily="2" charset="2"/>
              <a:buChar char="§"/>
            </a:pPr>
            <a:r>
              <a:rPr lang="en-US" sz="1800" dirty="0"/>
              <a:t>“…is an interdisciplinary field bringing together techniques from </a:t>
            </a:r>
            <a:r>
              <a:rPr lang="en-US" sz="1800" b="1" dirty="0"/>
              <a:t>machine learning</a:t>
            </a:r>
            <a:r>
              <a:rPr lang="en-US" sz="1800" dirty="0"/>
              <a:t>, </a:t>
            </a:r>
            <a:r>
              <a:rPr lang="en-US" sz="1800" b="1" dirty="0"/>
              <a:t>pattern recognition</a:t>
            </a:r>
            <a:r>
              <a:rPr lang="en-US" sz="1800" dirty="0"/>
              <a:t>, </a:t>
            </a:r>
            <a:r>
              <a:rPr lang="en-US" sz="1800" b="1" dirty="0"/>
              <a:t>statistics</a:t>
            </a:r>
            <a:r>
              <a:rPr lang="en-US" sz="1800" dirty="0"/>
              <a:t>, </a:t>
            </a:r>
            <a:r>
              <a:rPr lang="en-US" sz="1800" b="1" dirty="0"/>
              <a:t>databases</a:t>
            </a:r>
            <a:r>
              <a:rPr lang="en-US" sz="1800" dirty="0"/>
              <a:t>, and </a:t>
            </a:r>
            <a:r>
              <a:rPr lang="en-US" sz="1800" b="1" dirty="0"/>
              <a:t>visualization</a:t>
            </a:r>
            <a:r>
              <a:rPr lang="en-US" sz="1800" dirty="0"/>
              <a:t>…” (Cabana et al.) </a:t>
            </a:r>
          </a:p>
          <a:p>
            <a:pPr lvl="6">
              <a:buClr>
                <a:schemeClr val="accent1"/>
              </a:buClr>
              <a:buFont typeface="Wingdings" pitchFamily="2" charset="2"/>
              <a:buChar char="§"/>
            </a:pPr>
            <a:endParaRPr lang="en-US" sz="1800" dirty="0"/>
          </a:p>
          <a:p>
            <a:pPr lvl="6">
              <a:buClr>
                <a:schemeClr val="accent1"/>
              </a:buClr>
              <a:buFont typeface="Wingdings" pitchFamily="2" charset="2"/>
              <a:buChar char="§"/>
            </a:pPr>
            <a:r>
              <a:rPr lang="en-US" sz="1800" dirty="0"/>
              <a:t>… is the </a:t>
            </a:r>
            <a:r>
              <a:rPr lang="en-US" sz="1800" b="1" dirty="0"/>
              <a:t>exploration and analysis</a:t>
            </a:r>
            <a:r>
              <a:rPr lang="en-US" sz="1800" dirty="0"/>
              <a:t> of </a:t>
            </a:r>
            <a:r>
              <a:rPr lang="en-US" sz="1800" b="1" dirty="0"/>
              <a:t>large quantities of data</a:t>
            </a:r>
            <a:r>
              <a:rPr lang="en-US" sz="1800" dirty="0"/>
              <a:t> in order to </a:t>
            </a:r>
            <a:r>
              <a:rPr lang="en-US" sz="1800" b="1" dirty="0"/>
              <a:t>discover previously unknown meaningful and actionable patterns and rules</a:t>
            </a:r>
            <a:r>
              <a:rPr lang="en-US" sz="1800" dirty="0"/>
              <a:t> (adapted form Berry and </a:t>
            </a:r>
            <a:r>
              <a:rPr lang="en-US" sz="1800" dirty="0" err="1"/>
              <a:t>Linoff</a:t>
            </a:r>
            <a:r>
              <a:rPr lang="en-US" sz="1800"/>
              <a:t>)</a:t>
            </a:r>
          </a:p>
        </p:txBody>
      </p:sp>
      <p:pic>
        <p:nvPicPr>
          <p:cNvPr id="5" name="Picture 4" descr="A picture containing text&#10;&#10;Description automatically generated">
            <a:extLst>
              <a:ext uri="{FF2B5EF4-FFF2-40B4-BE49-F238E27FC236}">
                <a16:creationId xmlns:a16="http://schemas.microsoft.com/office/drawing/2014/main" id="{6AE0760A-994B-B883-D649-8B677A685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3755" y="2102059"/>
            <a:ext cx="3259784" cy="3096794"/>
          </a:xfrm>
          <a:prstGeom prst="rect">
            <a:avLst/>
          </a:prstGeom>
          <a:noFill/>
        </p:spPr>
      </p:pic>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5</a:t>
            </a:fld>
            <a:endParaRPr lang="nl-NL"/>
          </a:p>
        </p:txBody>
      </p:sp>
    </p:spTree>
    <p:extLst>
      <p:ext uri="{BB962C8B-B14F-4D97-AF65-F5344CB8AC3E}">
        <p14:creationId xmlns:p14="http://schemas.microsoft.com/office/powerpoint/2010/main" val="1208960524"/>
      </p:ext>
    </p:extLst>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5694513" cy="4795836"/>
          </a:xfrm>
        </p:spPr>
        <p:txBody>
          <a:bodyPr>
            <a:normAutofit lnSpcReduction="10000"/>
          </a:bodyPr>
          <a:lstStyle/>
          <a:p>
            <a:pPr lvl="3"/>
            <a:r>
              <a:rPr lang="nl-NL" dirty="0"/>
              <a:t>Conditional Formatting</a:t>
            </a:r>
          </a:p>
          <a:p>
            <a:pPr lvl="3"/>
            <a:r>
              <a:rPr lang="en-US" sz="1600" dirty="0"/>
              <a:t>Top/Bottom Rules</a:t>
            </a:r>
          </a:p>
          <a:p>
            <a:pPr marL="0" indent="0" fontAlgn="base">
              <a:buNone/>
            </a:pPr>
            <a:r>
              <a:rPr lang="en-US" sz="1600" dirty="0"/>
              <a:t>Excel offers a variety of pre-set criteria for identifying and formatting cells that contain values within a numeric range. These include:</a:t>
            </a:r>
          </a:p>
          <a:p>
            <a:pPr marL="0" indent="0" fontAlgn="base">
              <a:buNone/>
            </a:pPr>
            <a:r>
              <a:rPr lang="en-US" sz="1600" dirty="0"/>
              <a:t>• Top/bottom items in a selected range</a:t>
            </a:r>
          </a:p>
          <a:p>
            <a:pPr marL="0" indent="0" fontAlgn="base">
              <a:buNone/>
            </a:pPr>
            <a:r>
              <a:rPr lang="en-US" sz="1600" dirty="0"/>
              <a:t>• Items in the top/bottom percentage of selected data</a:t>
            </a:r>
          </a:p>
          <a:p>
            <a:pPr marL="0" indent="0" fontAlgn="base">
              <a:buNone/>
            </a:pPr>
            <a:r>
              <a:rPr lang="en-US" sz="1600" dirty="0"/>
              <a:t>• Items which are above/below the average of the selected range</a:t>
            </a:r>
          </a:p>
          <a:p>
            <a:pPr marL="0" indent="0" fontAlgn="base">
              <a:buNone/>
            </a:pPr>
            <a:r>
              <a:rPr lang="en-US" sz="1600" dirty="0"/>
              <a:t>1. Select the cells to which you want to apply conditional formatting.</a:t>
            </a:r>
          </a:p>
          <a:p>
            <a:pPr marL="0" indent="0" fontAlgn="base">
              <a:buNone/>
            </a:pPr>
            <a:r>
              <a:rPr lang="en-US" sz="1600" dirty="0"/>
              <a:t>2. Select the </a:t>
            </a:r>
            <a:r>
              <a:rPr lang="en-US" sz="1600" b="1" dirty="0"/>
              <a:t>Home</a:t>
            </a:r>
            <a:r>
              <a:rPr lang="en-US" sz="1600" dirty="0"/>
              <a:t> tab.</a:t>
            </a:r>
          </a:p>
          <a:p>
            <a:pPr marL="0" indent="0" fontAlgn="base">
              <a:buNone/>
            </a:pPr>
            <a:r>
              <a:rPr lang="en-US" sz="1600" dirty="0"/>
              <a:t>3. From the Styles group, click on </a:t>
            </a:r>
            <a:r>
              <a:rPr lang="en-US" sz="1600" b="1" dirty="0"/>
              <a:t>Conditional Formatting </a:t>
            </a:r>
            <a:r>
              <a:rPr lang="en-US" sz="1600" dirty="0"/>
              <a:t>.</a:t>
            </a:r>
          </a:p>
          <a:p>
            <a:pPr marL="0" indent="0" fontAlgn="base">
              <a:buNone/>
            </a:pPr>
            <a:r>
              <a:rPr lang="en-US" sz="1600" dirty="0"/>
              <a:t>4. Select </a:t>
            </a:r>
            <a:r>
              <a:rPr lang="en-US" sz="1600" b="1" dirty="0"/>
              <a:t>Top/Bottom Rules</a:t>
            </a:r>
          </a:p>
          <a:p>
            <a:pPr marL="0" indent="0" fontAlgn="base">
              <a:buNone/>
            </a:pPr>
            <a:r>
              <a:rPr lang="en-US" sz="1600" dirty="0"/>
              <a:t>5. From the submenu, select the criteria that you want to use: Top 10 Items..., Top 10%..., Above Average..., etc. </a:t>
            </a:r>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50</a:t>
            </a:fld>
            <a:endParaRPr lang="nl-NL"/>
          </a:p>
        </p:txBody>
      </p:sp>
      <p:pic>
        <p:nvPicPr>
          <p:cNvPr id="6" name="Picture 5">
            <a:extLst>
              <a:ext uri="{FF2B5EF4-FFF2-40B4-BE49-F238E27FC236}">
                <a16:creationId xmlns:a16="http://schemas.microsoft.com/office/drawing/2014/main" id="{8D1CD2E2-512F-77E4-063F-D01B0D9377D4}"/>
              </a:ext>
            </a:extLst>
          </p:cNvPr>
          <p:cNvPicPr>
            <a:picLocks noChangeAspect="1"/>
          </p:cNvPicPr>
          <p:nvPr/>
        </p:nvPicPr>
        <p:blipFill rotWithShape="1">
          <a:blip r:embed="rId2"/>
          <a:srcRect l="44094" t="4851" r="37006" b="52100"/>
          <a:stretch/>
        </p:blipFill>
        <p:spPr>
          <a:xfrm>
            <a:off x="7395319" y="2132856"/>
            <a:ext cx="2304256" cy="2952328"/>
          </a:xfrm>
          <a:prstGeom prst="rect">
            <a:avLst/>
          </a:prstGeom>
        </p:spPr>
      </p:pic>
    </p:spTree>
    <p:extLst>
      <p:ext uri="{BB962C8B-B14F-4D97-AF65-F5344CB8AC3E}">
        <p14:creationId xmlns:p14="http://schemas.microsoft.com/office/powerpoint/2010/main" val="3682937711"/>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11095113" cy="4795836"/>
          </a:xfrm>
        </p:spPr>
        <p:txBody>
          <a:bodyPr>
            <a:normAutofit/>
          </a:bodyPr>
          <a:lstStyle/>
          <a:p>
            <a:pPr lvl="3"/>
            <a:r>
              <a:rPr lang="nl-NL" dirty="0"/>
              <a:t>Conditional Formatting</a:t>
            </a:r>
          </a:p>
          <a:p>
            <a:pPr lvl="3"/>
            <a:r>
              <a:rPr lang="en-US" sz="1600" dirty="0"/>
              <a:t>Top/Bottom Rules</a:t>
            </a:r>
          </a:p>
          <a:p>
            <a:pPr lvl="3"/>
            <a:endParaRPr lang="en-US" sz="1600" dirty="0"/>
          </a:p>
          <a:p>
            <a:pPr lvl="3"/>
            <a:r>
              <a:rPr lang="en-US" sz="1600" b="0" dirty="0"/>
              <a:t>6. Enter the value for the criteria, if necessary.</a:t>
            </a:r>
          </a:p>
          <a:p>
            <a:pPr lvl="3"/>
            <a:r>
              <a:rPr lang="en-US" sz="1600" b="0" dirty="0"/>
              <a:t>7. From the with drop-down list, select the formatting option that you want to apply to cells that meet the criteria.</a:t>
            </a:r>
          </a:p>
          <a:p>
            <a:pPr lvl="3"/>
            <a:r>
              <a:rPr lang="en-US" sz="1600" b="0" dirty="0"/>
              <a:t>8. Click </a:t>
            </a:r>
            <a:r>
              <a:rPr lang="en-US" sz="1600" dirty="0"/>
              <a:t>OK</a:t>
            </a:r>
            <a:r>
              <a:rPr lang="en-US" sz="1600" b="0" dirty="0"/>
              <a:t>.</a:t>
            </a:r>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51</a:t>
            </a:fld>
            <a:endParaRPr lang="nl-NL"/>
          </a:p>
        </p:txBody>
      </p:sp>
      <p:pic>
        <p:nvPicPr>
          <p:cNvPr id="4" name="Picture 3">
            <a:extLst>
              <a:ext uri="{FF2B5EF4-FFF2-40B4-BE49-F238E27FC236}">
                <a16:creationId xmlns:a16="http://schemas.microsoft.com/office/drawing/2014/main" id="{3C10A0FB-A844-097D-302E-9C4D3B23BD98}"/>
              </a:ext>
            </a:extLst>
          </p:cNvPr>
          <p:cNvPicPr>
            <a:picLocks noChangeAspect="1"/>
          </p:cNvPicPr>
          <p:nvPr/>
        </p:nvPicPr>
        <p:blipFill>
          <a:blip r:embed="rId2"/>
          <a:stretch>
            <a:fillRect/>
          </a:stretch>
        </p:blipFill>
        <p:spPr>
          <a:xfrm>
            <a:off x="4646410" y="3837235"/>
            <a:ext cx="2905530" cy="1247949"/>
          </a:xfrm>
          <a:prstGeom prst="rect">
            <a:avLst/>
          </a:prstGeom>
        </p:spPr>
      </p:pic>
    </p:spTree>
    <p:extLst>
      <p:ext uri="{BB962C8B-B14F-4D97-AF65-F5344CB8AC3E}">
        <p14:creationId xmlns:p14="http://schemas.microsoft.com/office/powerpoint/2010/main" val="845278621"/>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11095113" cy="4795836"/>
          </a:xfrm>
        </p:spPr>
        <p:txBody>
          <a:bodyPr>
            <a:normAutofit/>
          </a:bodyPr>
          <a:lstStyle/>
          <a:p>
            <a:pPr lvl="3"/>
            <a:r>
              <a:rPr lang="nl-NL" dirty="0"/>
              <a:t>Conditional Formatting</a:t>
            </a:r>
          </a:p>
          <a:p>
            <a:pPr lvl="3"/>
            <a:r>
              <a:rPr lang="en-US" sz="1600" dirty="0"/>
              <a:t>Data Bars</a:t>
            </a:r>
          </a:p>
          <a:p>
            <a:pPr lvl="3"/>
            <a:r>
              <a:rPr lang="en-US" sz="1600" b="0" dirty="0"/>
              <a:t>Graphically displays the value of a cell in relation to the other selected cells, by drawing a bar at the left of the cell. The longer the bar, the higher the value in comparison to the rest.</a:t>
            </a:r>
          </a:p>
          <a:p>
            <a:pPr lvl="3"/>
            <a:endParaRPr lang="en-US" sz="1600" dirty="0"/>
          </a:p>
          <a:p>
            <a:pPr lvl="3"/>
            <a:endParaRPr lang="en-US" sz="1600" dirty="0"/>
          </a:p>
          <a:p>
            <a:pPr lvl="3"/>
            <a:endParaRPr lang="en-US" sz="1600" dirty="0"/>
          </a:p>
          <a:p>
            <a:pPr lvl="3"/>
            <a:endParaRPr lang="en-US" sz="1600" dirty="0"/>
          </a:p>
          <a:p>
            <a:pPr lvl="3"/>
            <a:r>
              <a:rPr lang="en-US" sz="1600" dirty="0"/>
              <a:t>Icon Sets</a:t>
            </a:r>
          </a:p>
          <a:p>
            <a:pPr lvl="3"/>
            <a:r>
              <a:rPr lang="en-US" sz="1600" b="0" dirty="0"/>
              <a:t>Graphically displays the value of a cell in relation to the other selected cells, by drawing symbols at the left of the cell. Different symbols represent the value of the cell in comparison to the rest.</a:t>
            </a:r>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52</a:t>
            </a:fld>
            <a:endParaRPr lang="nl-NL"/>
          </a:p>
        </p:txBody>
      </p:sp>
      <p:pic>
        <p:nvPicPr>
          <p:cNvPr id="5" name="Picture 4">
            <a:extLst>
              <a:ext uri="{FF2B5EF4-FFF2-40B4-BE49-F238E27FC236}">
                <a16:creationId xmlns:a16="http://schemas.microsoft.com/office/drawing/2014/main" id="{CAF178D3-87E8-DBE9-C547-AE836CC7F2BA}"/>
              </a:ext>
            </a:extLst>
          </p:cNvPr>
          <p:cNvPicPr>
            <a:picLocks noChangeAspect="1"/>
          </p:cNvPicPr>
          <p:nvPr/>
        </p:nvPicPr>
        <p:blipFill>
          <a:blip r:embed="rId2"/>
          <a:stretch>
            <a:fillRect/>
          </a:stretch>
        </p:blipFill>
        <p:spPr>
          <a:xfrm>
            <a:off x="5666554" y="2636912"/>
            <a:ext cx="865239" cy="1347019"/>
          </a:xfrm>
          <a:prstGeom prst="rect">
            <a:avLst/>
          </a:prstGeom>
        </p:spPr>
      </p:pic>
      <p:pic>
        <p:nvPicPr>
          <p:cNvPr id="9" name="Picture 8">
            <a:extLst>
              <a:ext uri="{FF2B5EF4-FFF2-40B4-BE49-F238E27FC236}">
                <a16:creationId xmlns:a16="http://schemas.microsoft.com/office/drawing/2014/main" id="{A5381C7D-9CD6-D09A-EC2C-6D8C7BF3245D}"/>
              </a:ext>
            </a:extLst>
          </p:cNvPr>
          <p:cNvPicPr>
            <a:picLocks noChangeAspect="1"/>
          </p:cNvPicPr>
          <p:nvPr/>
        </p:nvPicPr>
        <p:blipFill>
          <a:blip r:embed="rId3"/>
          <a:stretch>
            <a:fillRect/>
          </a:stretch>
        </p:blipFill>
        <p:spPr>
          <a:xfrm>
            <a:off x="5651820" y="5013176"/>
            <a:ext cx="865239" cy="1347019"/>
          </a:xfrm>
          <a:prstGeom prst="rect">
            <a:avLst/>
          </a:prstGeom>
        </p:spPr>
      </p:pic>
    </p:spTree>
    <p:extLst>
      <p:ext uri="{BB962C8B-B14F-4D97-AF65-F5344CB8AC3E}">
        <p14:creationId xmlns:p14="http://schemas.microsoft.com/office/powerpoint/2010/main" val="745325393"/>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dirty="0"/>
              <a:t>Data Visualization</a:t>
            </a:r>
          </a:p>
        </p:txBody>
      </p:sp>
      <p:sp>
        <p:nvSpPr>
          <p:cNvPr id="8" name="Tijdelijke aanduiding voor verticale tekst 7"/>
          <p:cNvSpPr>
            <a:spLocks noGrp="1"/>
          </p:cNvSpPr>
          <p:nvPr>
            <p:ph type="body" orient="vert" idx="1"/>
          </p:nvPr>
        </p:nvSpPr>
        <p:spPr>
          <a:xfrm>
            <a:off x="404662" y="1252836"/>
            <a:ext cx="5694513" cy="4795836"/>
          </a:xfrm>
        </p:spPr>
        <p:txBody>
          <a:bodyPr>
            <a:normAutofit/>
          </a:bodyPr>
          <a:lstStyle/>
          <a:p>
            <a:pPr lvl="3"/>
            <a:r>
              <a:rPr lang="nl-NL" dirty="0"/>
              <a:t>Conditional Formatting</a:t>
            </a:r>
          </a:p>
          <a:p>
            <a:pPr lvl="3"/>
            <a:r>
              <a:rPr lang="en-US" sz="1600" dirty="0"/>
              <a:t>Rules Manager</a:t>
            </a:r>
          </a:p>
          <a:p>
            <a:pPr lvl="3"/>
            <a:r>
              <a:rPr lang="en-US" sz="1600" b="0" dirty="0"/>
              <a:t>You can access the </a:t>
            </a:r>
            <a:r>
              <a:rPr lang="en-US" sz="1600" dirty="0"/>
              <a:t>Conditional Formatting Rules Manager </a:t>
            </a:r>
            <a:r>
              <a:rPr lang="en-US" sz="1600" b="0" dirty="0"/>
              <a:t>dialog box by selecting the cells that are controlled by the rules that you wish to change:</a:t>
            </a:r>
          </a:p>
          <a:p>
            <a:pPr marL="342900" indent="-342900" fontAlgn="base">
              <a:buFont typeface="+mj-lt"/>
              <a:buAutoNum type="arabicPeriod"/>
            </a:pPr>
            <a:r>
              <a:rPr lang="en-US" sz="1600" dirty="0"/>
              <a:t>Select the </a:t>
            </a:r>
            <a:r>
              <a:rPr lang="en-US" sz="1600" b="1" dirty="0"/>
              <a:t>Home</a:t>
            </a:r>
            <a:r>
              <a:rPr lang="en-US" sz="1600" dirty="0"/>
              <a:t> tab</a:t>
            </a:r>
          </a:p>
          <a:p>
            <a:pPr marL="342900" indent="-342900" fontAlgn="base">
              <a:buFont typeface="+mj-lt"/>
              <a:buAutoNum type="arabicPeriod"/>
            </a:pPr>
            <a:r>
              <a:rPr lang="en-US" sz="1600" dirty="0"/>
              <a:t>From the Styles group, click on </a:t>
            </a:r>
            <a:r>
              <a:rPr lang="en-US" sz="1600" b="1" dirty="0"/>
              <a:t>Conditional Formatting</a:t>
            </a:r>
          </a:p>
          <a:p>
            <a:pPr marL="342900" indent="-342900" fontAlgn="base">
              <a:buFont typeface="+mj-lt"/>
              <a:buAutoNum type="arabicPeriod"/>
            </a:pPr>
            <a:r>
              <a:rPr lang="en-US" sz="1600" dirty="0"/>
              <a:t>Select </a:t>
            </a:r>
            <a:r>
              <a:rPr lang="en-US" sz="1600" b="1" dirty="0"/>
              <a:t>Manage Rules</a:t>
            </a:r>
          </a:p>
          <a:p>
            <a:pPr marL="0" indent="0" fontAlgn="base">
              <a:buNone/>
            </a:pPr>
            <a:r>
              <a:rPr lang="en-US" sz="1600" b="0" dirty="0"/>
              <a:t>In this dialog box you can specify whether you are changing the rules for the current selection of cells, the current worksheet, or another worksheet in the current workbook, before changing the order of precedence for rule evaluation and editing, adding and deleting rules as required. When you have made all the required changes, click on </a:t>
            </a:r>
            <a:r>
              <a:rPr lang="en-US" sz="1600" dirty="0"/>
              <a:t>Apply </a:t>
            </a:r>
            <a:r>
              <a:rPr lang="en-US" sz="1600" b="0" dirty="0"/>
              <a:t>then click on </a:t>
            </a:r>
            <a:r>
              <a:rPr lang="en-US" sz="1600" dirty="0"/>
              <a:t>OK</a:t>
            </a:r>
            <a:r>
              <a:rPr lang="en-US" sz="1600" b="0" dirty="0"/>
              <a:t>.</a:t>
            </a:r>
            <a:endParaRPr lang="en-US" sz="1600" dirty="0"/>
          </a:p>
          <a:p>
            <a:pPr lvl="3"/>
            <a:endParaRPr lang="en-US" sz="1600" dirty="0"/>
          </a:p>
          <a:p>
            <a:pPr lvl="3"/>
            <a:endParaRPr lang="en-US" sz="1600" dirty="0"/>
          </a:p>
          <a:p>
            <a:pPr lvl="3"/>
            <a:endParaRPr lang="en-US" sz="1600"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53</a:t>
            </a:fld>
            <a:endParaRPr lang="nl-NL"/>
          </a:p>
        </p:txBody>
      </p:sp>
      <p:pic>
        <p:nvPicPr>
          <p:cNvPr id="4" name="Picture 3">
            <a:extLst>
              <a:ext uri="{FF2B5EF4-FFF2-40B4-BE49-F238E27FC236}">
                <a16:creationId xmlns:a16="http://schemas.microsoft.com/office/drawing/2014/main" id="{C70A7DA7-7E14-BA17-F24B-B69D242798FD}"/>
              </a:ext>
            </a:extLst>
          </p:cNvPr>
          <p:cNvPicPr>
            <a:picLocks noChangeAspect="1"/>
          </p:cNvPicPr>
          <p:nvPr/>
        </p:nvPicPr>
        <p:blipFill rotWithShape="1">
          <a:blip r:embed="rId2"/>
          <a:srcRect l="2053" t="11928" r="2420" b="4579"/>
          <a:stretch/>
        </p:blipFill>
        <p:spPr>
          <a:xfrm>
            <a:off x="6285527" y="3648573"/>
            <a:ext cx="5694514" cy="2372715"/>
          </a:xfrm>
          <a:prstGeom prst="rect">
            <a:avLst/>
          </a:prstGeom>
        </p:spPr>
      </p:pic>
    </p:spTree>
    <p:extLst>
      <p:ext uri="{BB962C8B-B14F-4D97-AF65-F5344CB8AC3E}">
        <p14:creationId xmlns:p14="http://schemas.microsoft.com/office/powerpoint/2010/main" val="3269274225"/>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dirty="0"/>
              <a:t>Data Visualization</a:t>
            </a:r>
          </a:p>
        </p:txBody>
      </p:sp>
      <p:sp>
        <p:nvSpPr>
          <p:cNvPr id="8" name="Tijdelijke aanduiding voor verticale tekst 7"/>
          <p:cNvSpPr>
            <a:spLocks noGrp="1"/>
          </p:cNvSpPr>
          <p:nvPr>
            <p:ph type="body" orient="vert" idx="1"/>
          </p:nvPr>
        </p:nvSpPr>
        <p:spPr>
          <a:xfrm>
            <a:off x="404662" y="1252836"/>
            <a:ext cx="5694513" cy="4795836"/>
          </a:xfrm>
        </p:spPr>
        <p:txBody>
          <a:bodyPr>
            <a:normAutofit/>
          </a:bodyPr>
          <a:lstStyle/>
          <a:p>
            <a:pPr lvl="3"/>
            <a:r>
              <a:rPr lang="nl-NL" dirty="0"/>
              <a:t>Conditional Formatting</a:t>
            </a:r>
          </a:p>
          <a:p>
            <a:pPr lvl="3"/>
            <a:r>
              <a:rPr lang="en-US" sz="1600" dirty="0"/>
              <a:t>Rules Manager</a:t>
            </a:r>
          </a:p>
          <a:p>
            <a:pPr lvl="3"/>
            <a:r>
              <a:rPr lang="en-US" sz="1600" b="0" i="1" dirty="0"/>
              <a:t>Conditional Formatting Rules Precedence</a:t>
            </a:r>
          </a:p>
          <a:p>
            <a:pPr lvl="3"/>
            <a:r>
              <a:rPr lang="en-US" sz="1600" b="0" dirty="0"/>
              <a:t>When two or more conditional formatting rules apply to a range of cells, these rules are evaluated in order of precedence by how they are listed in the dialog box. A rule that is higher in the list has greater precedence than a rule that is lower in the list. By default, new rules are always added to the top of the list and therefore have a higher precedence; however, you can change the order of precedence by using the </a:t>
            </a:r>
            <a:r>
              <a:rPr lang="en-US" sz="1600" dirty="0"/>
              <a:t>Move Up</a:t>
            </a:r>
            <a:r>
              <a:rPr lang="en-US" sz="1600" b="0" dirty="0"/>
              <a:t> and </a:t>
            </a:r>
            <a:r>
              <a:rPr lang="en-US" sz="1600" dirty="0"/>
              <a:t>Move Down</a:t>
            </a:r>
            <a:r>
              <a:rPr lang="en-US" sz="1600" b="0" dirty="0"/>
              <a:t> arrow buttons in the dialog box.</a:t>
            </a:r>
          </a:p>
          <a:p>
            <a:pPr lvl="3"/>
            <a:endParaRPr lang="en-US" sz="1600" dirty="0"/>
          </a:p>
          <a:p>
            <a:pPr lvl="3"/>
            <a:endParaRPr lang="en-US" sz="1600"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54</a:t>
            </a:fld>
            <a:endParaRPr lang="nl-NL"/>
          </a:p>
        </p:txBody>
      </p:sp>
      <p:pic>
        <p:nvPicPr>
          <p:cNvPr id="4" name="Picture 3">
            <a:extLst>
              <a:ext uri="{FF2B5EF4-FFF2-40B4-BE49-F238E27FC236}">
                <a16:creationId xmlns:a16="http://schemas.microsoft.com/office/drawing/2014/main" id="{C70A7DA7-7E14-BA17-F24B-B69D242798FD}"/>
              </a:ext>
            </a:extLst>
          </p:cNvPr>
          <p:cNvPicPr>
            <a:picLocks noChangeAspect="1"/>
          </p:cNvPicPr>
          <p:nvPr/>
        </p:nvPicPr>
        <p:blipFill rotWithShape="1">
          <a:blip r:embed="rId2"/>
          <a:srcRect l="2053" t="11928" r="2420" b="4579"/>
          <a:stretch/>
        </p:blipFill>
        <p:spPr>
          <a:xfrm>
            <a:off x="6285527" y="2348880"/>
            <a:ext cx="5694514" cy="2372715"/>
          </a:xfrm>
          <a:prstGeom prst="rect">
            <a:avLst/>
          </a:prstGeom>
        </p:spPr>
      </p:pic>
    </p:spTree>
    <p:extLst>
      <p:ext uri="{BB962C8B-B14F-4D97-AF65-F5344CB8AC3E}">
        <p14:creationId xmlns:p14="http://schemas.microsoft.com/office/powerpoint/2010/main" val="3943829625"/>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Data Visualization</a:t>
            </a:r>
          </a:p>
        </p:txBody>
      </p:sp>
      <p:sp>
        <p:nvSpPr>
          <p:cNvPr id="8" name="Tijdelijke aanduiding voor verticale tekst 7"/>
          <p:cNvSpPr>
            <a:spLocks noGrp="1"/>
          </p:cNvSpPr>
          <p:nvPr>
            <p:ph type="body" orient="vert" idx="1"/>
          </p:nvPr>
        </p:nvSpPr>
        <p:spPr/>
        <p:txBody>
          <a:bodyPr/>
          <a:lstStyle/>
          <a:p>
            <a:pPr lvl="3"/>
            <a:r>
              <a:rPr lang="nl-NL" dirty="0"/>
              <a:t>Conditional Formatting – Example : Quakes</a:t>
            </a:r>
          </a:p>
          <a:p>
            <a:pPr lvl="3"/>
            <a:endParaRPr lang="en-US" b="0" dirty="0"/>
          </a:p>
          <a:p>
            <a:pPr lvl="1"/>
            <a:endParaRPr lang="nl-NL" dirty="0"/>
          </a:p>
          <a:p>
            <a:pPr lvl="1"/>
            <a:endParaRPr lang="nl-NL" b="1" dirty="0"/>
          </a:p>
          <a:p>
            <a:endParaRPr lang="nl-NL"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55</a:t>
            </a:fld>
            <a:endParaRPr lang="nl-NL"/>
          </a:p>
        </p:txBody>
      </p:sp>
      <p:pic>
        <p:nvPicPr>
          <p:cNvPr id="4" name="Picture 3">
            <a:extLst>
              <a:ext uri="{FF2B5EF4-FFF2-40B4-BE49-F238E27FC236}">
                <a16:creationId xmlns:a16="http://schemas.microsoft.com/office/drawing/2014/main" id="{51FF5966-23BE-1783-EF6E-5605AF58497D}"/>
              </a:ext>
            </a:extLst>
          </p:cNvPr>
          <p:cNvPicPr>
            <a:picLocks noChangeAspect="1"/>
          </p:cNvPicPr>
          <p:nvPr/>
        </p:nvPicPr>
        <p:blipFill>
          <a:blip r:embed="rId2"/>
          <a:stretch>
            <a:fillRect/>
          </a:stretch>
        </p:blipFill>
        <p:spPr>
          <a:xfrm>
            <a:off x="1346647" y="1736064"/>
            <a:ext cx="9771583" cy="4501248"/>
          </a:xfrm>
          <a:prstGeom prst="rect">
            <a:avLst/>
          </a:prstGeom>
        </p:spPr>
      </p:pic>
      <p:sp>
        <p:nvSpPr>
          <p:cNvPr id="3" name="Parchemin : vertical 2">
            <a:extLst>
              <a:ext uri="{FF2B5EF4-FFF2-40B4-BE49-F238E27FC236}">
                <a16:creationId xmlns:a16="http://schemas.microsoft.com/office/drawing/2014/main" id="{98FC3564-BF12-9D08-0B24-6EBC2A5F1670}"/>
              </a:ext>
            </a:extLst>
          </p:cNvPr>
          <p:cNvSpPr/>
          <p:nvPr/>
        </p:nvSpPr>
        <p:spPr>
          <a:xfrm>
            <a:off x="6819255" y="4437112"/>
            <a:ext cx="1728192" cy="1373584"/>
          </a:xfrm>
          <a:prstGeom prst="verticalScroll">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Démo</a:t>
            </a:r>
          </a:p>
        </p:txBody>
      </p:sp>
    </p:spTree>
    <p:extLst>
      <p:ext uri="{BB962C8B-B14F-4D97-AF65-F5344CB8AC3E}">
        <p14:creationId xmlns:p14="http://schemas.microsoft.com/office/powerpoint/2010/main" val="1541111218"/>
      </p:ext>
    </p:extLst>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Data Visualization</a:t>
            </a:r>
          </a:p>
        </p:txBody>
      </p:sp>
      <p:sp>
        <p:nvSpPr>
          <p:cNvPr id="8" name="Tijdelijke aanduiding voor verticale tekst 7"/>
          <p:cNvSpPr>
            <a:spLocks noGrp="1"/>
          </p:cNvSpPr>
          <p:nvPr>
            <p:ph type="body" orient="vert" idx="1"/>
          </p:nvPr>
        </p:nvSpPr>
        <p:spPr>
          <a:xfrm>
            <a:off x="404662" y="1252836"/>
            <a:ext cx="11389023" cy="5056484"/>
          </a:xfrm>
        </p:spPr>
        <p:txBody>
          <a:bodyPr>
            <a:normAutofit/>
          </a:bodyPr>
          <a:lstStyle/>
          <a:p>
            <a:pPr lvl="3"/>
            <a:r>
              <a:rPr lang="en-US" dirty="0"/>
              <a:t>Creating Charts in Excel</a:t>
            </a:r>
          </a:p>
          <a:p>
            <a:pPr marL="342900" lvl="3" indent="-342900">
              <a:buFont typeface="+mj-lt"/>
              <a:buAutoNum type="arabicPeriod"/>
            </a:pPr>
            <a:r>
              <a:rPr lang="en-US" b="0" dirty="0"/>
              <a:t>Select the </a:t>
            </a:r>
            <a:r>
              <a:rPr lang="en-US" dirty="0"/>
              <a:t>Insert</a:t>
            </a:r>
            <a:r>
              <a:rPr lang="en-US" b="0" dirty="0"/>
              <a:t> tab.</a:t>
            </a:r>
          </a:p>
          <a:p>
            <a:pPr marL="342900" lvl="3" indent="-342900">
              <a:buFont typeface="+mj-lt"/>
              <a:buAutoNum type="arabicPeriod"/>
            </a:pPr>
            <a:r>
              <a:rPr lang="en-US" b="0" dirty="0"/>
              <a:t>Highlight the data.  </a:t>
            </a:r>
          </a:p>
          <a:p>
            <a:pPr marL="342900" lvl="3" indent="-342900">
              <a:buFont typeface="+mj-lt"/>
              <a:buAutoNum type="arabicPeriod"/>
            </a:pPr>
            <a:r>
              <a:rPr lang="en-US" b="0" dirty="0"/>
              <a:t>Click on chart type, then subtype.</a:t>
            </a:r>
          </a:p>
          <a:p>
            <a:pPr marL="342900" lvl="3" indent="-342900">
              <a:buFont typeface="+mj-lt"/>
              <a:buAutoNum type="arabicPeriod"/>
            </a:pPr>
            <a:endParaRPr lang="en-US" b="0" dirty="0"/>
          </a:p>
          <a:p>
            <a:pPr marL="342900" lvl="3" indent="-342900">
              <a:buFont typeface="+mj-lt"/>
              <a:buAutoNum type="arabicPeriod"/>
            </a:pPr>
            <a:endParaRPr lang="en-US" b="0" dirty="0"/>
          </a:p>
          <a:p>
            <a:pPr marL="342900" lvl="3" indent="-342900">
              <a:buFont typeface="+mj-lt"/>
              <a:buAutoNum type="arabicPeriod"/>
            </a:pPr>
            <a:endParaRPr lang="en-US" b="0" dirty="0"/>
          </a:p>
          <a:p>
            <a:pPr marL="342900" lvl="3" indent="-342900">
              <a:buFont typeface="+mj-lt"/>
              <a:buAutoNum type="arabicPeriod"/>
            </a:pPr>
            <a:r>
              <a:rPr lang="en-US" b="0" dirty="0"/>
              <a:t>Use Chart Tools to customize.</a:t>
            </a:r>
          </a:p>
          <a:p>
            <a:pPr lvl="3"/>
            <a:endParaRPr lang="nl-NL"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56</a:t>
            </a:fld>
            <a:endParaRPr lang="nl-NL"/>
          </a:p>
        </p:txBody>
      </p:sp>
      <p:pic>
        <p:nvPicPr>
          <p:cNvPr id="5" name="Picture 4" descr="BA2-Figure-3.4-new-copy.png">
            <a:extLst>
              <a:ext uri="{FF2B5EF4-FFF2-40B4-BE49-F238E27FC236}">
                <a16:creationId xmlns:a16="http://schemas.microsoft.com/office/drawing/2014/main" id="{3648C0BC-A84B-3041-C826-51744068D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536" y="2780928"/>
            <a:ext cx="8676456" cy="1110954"/>
          </a:xfrm>
          <a:prstGeom prst="rect">
            <a:avLst/>
          </a:prstGeom>
        </p:spPr>
      </p:pic>
      <p:pic>
        <p:nvPicPr>
          <p:cNvPr id="6" name="Picture 5" descr="BA2-Figure-3.5-new-copy.png">
            <a:extLst>
              <a:ext uri="{FF2B5EF4-FFF2-40B4-BE49-F238E27FC236}">
                <a16:creationId xmlns:a16="http://schemas.microsoft.com/office/drawing/2014/main" id="{7D2CE096-93E8-3D8A-7913-254329D88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536" y="4503392"/>
            <a:ext cx="8676456" cy="1101772"/>
          </a:xfrm>
          <a:prstGeom prst="rect">
            <a:avLst/>
          </a:prstGeom>
        </p:spPr>
      </p:pic>
    </p:spTree>
    <p:extLst>
      <p:ext uri="{BB962C8B-B14F-4D97-AF65-F5344CB8AC3E}">
        <p14:creationId xmlns:p14="http://schemas.microsoft.com/office/powerpoint/2010/main" val="2174298277"/>
      </p:ext>
    </p:ext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5593347" cy="4795836"/>
          </a:xfrm>
        </p:spPr>
        <p:txBody>
          <a:bodyPr>
            <a:normAutofit/>
          </a:bodyPr>
          <a:lstStyle/>
          <a:p>
            <a:pPr lvl="3"/>
            <a:r>
              <a:rPr lang="en-US" dirty="0"/>
              <a:t>Column and Bar Charts</a:t>
            </a:r>
          </a:p>
          <a:p>
            <a:pPr lvl="3"/>
            <a:r>
              <a:rPr lang="en-US" b="0" dirty="0"/>
              <a:t>Excel distinguishes between vertical and horizontal bar charts, calling the former </a:t>
            </a:r>
            <a:r>
              <a:rPr lang="en-US" dirty="0"/>
              <a:t>column charts </a:t>
            </a:r>
            <a:r>
              <a:rPr lang="en-US" b="0" dirty="0"/>
              <a:t>and the latter </a:t>
            </a:r>
            <a:r>
              <a:rPr lang="en-US" dirty="0"/>
              <a:t>bar charts</a:t>
            </a:r>
            <a:r>
              <a:rPr lang="en-US" b="0" dirty="0"/>
              <a:t>. </a:t>
            </a:r>
          </a:p>
          <a:p>
            <a:pPr lvl="3"/>
            <a:r>
              <a:rPr lang="en-US" b="0" dirty="0"/>
              <a:t>A clustered column chart compares values across categories using vertical rectangles; </a:t>
            </a:r>
          </a:p>
          <a:p>
            <a:pPr lvl="1"/>
            <a:r>
              <a:rPr lang="en-US" sz="1800"/>
              <a:t>a stacked column chart displays the contribution of each value to the total by stacking the rectangles; </a:t>
            </a:r>
          </a:p>
          <a:p>
            <a:pPr lvl="1"/>
            <a:r>
              <a:rPr lang="en-US" sz="1800"/>
              <a:t>a 100% stacked column chart compares the percentage that each value contributes to a total. </a:t>
            </a:r>
          </a:p>
          <a:p>
            <a:pPr lvl="3"/>
            <a:r>
              <a:rPr lang="en-US" b="0" dirty="0"/>
              <a:t>Column and bar charts are useful for comparing categorical or ordinal data, for illustrating differences between sets of values, and for showing proportions or percentages of a whole.</a:t>
            </a:r>
          </a:p>
          <a:p>
            <a:pPr lvl="3"/>
            <a:endParaRPr lang="nl-NL" dirty="0"/>
          </a:p>
        </p:txBody>
      </p:sp>
      <p:pic>
        <p:nvPicPr>
          <p:cNvPr id="3" name="Picture 2" descr="BA2-Figure-3.8-new-copy.png">
            <a:extLst>
              <a:ext uri="{FF2B5EF4-FFF2-40B4-BE49-F238E27FC236}">
                <a16:creationId xmlns:a16="http://schemas.microsoft.com/office/drawing/2014/main" id="{73D051F2-EF27-CDFE-26FA-5FE25889C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4808" y="1628800"/>
            <a:ext cx="5592763" cy="3559882"/>
          </a:xfrm>
          <a:prstGeom prst="rect">
            <a:avLst/>
          </a:prstGeom>
          <a:noFill/>
        </p:spPr>
      </p:pic>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57</a:t>
            </a:fld>
            <a:endParaRPr lang="nl-NL"/>
          </a:p>
        </p:txBody>
      </p:sp>
    </p:spTree>
    <p:extLst>
      <p:ext uri="{BB962C8B-B14F-4D97-AF65-F5344CB8AC3E}">
        <p14:creationId xmlns:p14="http://schemas.microsoft.com/office/powerpoint/2010/main" val="3306824083"/>
      </p:ext>
    </p:ext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5593347" cy="4795836"/>
          </a:xfrm>
        </p:spPr>
        <p:txBody>
          <a:bodyPr>
            <a:normAutofit/>
          </a:bodyPr>
          <a:lstStyle/>
          <a:p>
            <a:pPr lvl="3"/>
            <a:r>
              <a:rPr lang="en-US" dirty="0"/>
              <a:t>Line Charts</a:t>
            </a:r>
          </a:p>
          <a:p>
            <a:pPr lvl="3"/>
            <a:r>
              <a:rPr lang="en-US" b="0" dirty="0"/>
              <a:t>Line charts provide a useful means for displaying data over time. </a:t>
            </a:r>
          </a:p>
          <a:p>
            <a:pPr lvl="3"/>
            <a:r>
              <a:rPr lang="en-US" b="0" dirty="0"/>
              <a:t>You may plot multiple data series in line charts; however, they can be difficult to interpret if the magnitude of the data values differs greatly. In that case, it would be advisable to create separate charts for each data series.</a:t>
            </a:r>
          </a:p>
          <a:p>
            <a:pPr lvl="3"/>
            <a:endParaRPr lang="nl-NL" dirty="0"/>
          </a:p>
        </p:txBody>
      </p:sp>
      <p:pic>
        <p:nvPicPr>
          <p:cNvPr id="4" name="Picture 3" descr="BA2-Figure-3.10-new-copy.png">
            <a:extLst>
              <a:ext uri="{FF2B5EF4-FFF2-40B4-BE49-F238E27FC236}">
                <a16:creationId xmlns:a16="http://schemas.microsoft.com/office/drawing/2014/main" id="{26AEEEB4-6390-D9A3-7ACF-4A7BE8829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0775" y="1941842"/>
            <a:ext cx="5592763" cy="3417229"/>
          </a:xfrm>
          <a:prstGeom prst="rect">
            <a:avLst/>
          </a:prstGeom>
          <a:noFill/>
        </p:spPr>
      </p:pic>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58</a:t>
            </a:fld>
            <a:endParaRPr lang="nl-NL"/>
          </a:p>
        </p:txBody>
      </p:sp>
    </p:spTree>
    <p:extLst>
      <p:ext uri="{BB962C8B-B14F-4D97-AF65-F5344CB8AC3E}">
        <p14:creationId xmlns:p14="http://schemas.microsoft.com/office/powerpoint/2010/main" val="1653330412"/>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5694513" cy="5128492"/>
          </a:xfrm>
        </p:spPr>
        <p:txBody>
          <a:bodyPr>
            <a:normAutofit/>
          </a:bodyPr>
          <a:lstStyle/>
          <a:p>
            <a:pPr lvl="3"/>
            <a:r>
              <a:rPr lang="en-US" sz="1800" dirty="0">
                <a:ea typeface="+mj-ea"/>
                <a:cs typeface="+mj-cs"/>
              </a:rPr>
              <a:t>Pie Charts</a:t>
            </a:r>
          </a:p>
          <a:p>
            <a:pPr lvl="3"/>
            <a:r>
              <a:rPr lang="en-US" sz="1600" b="0" dirty="0"/>
              <a:t>A pie chart displays this by partitioning a circle into pie-shaped areas showing the relative proportion.</a:t>
            </a:r>
          </a:p>
          <a:p>
            <a:pPr marL="0" indent="0">
              <a:buNone/>
            </a:pPr>
            <a:r>
              <a:rPr lang="en-US" sz="1600" dirty="0"/>
              <a:t>Data visualization professionals don't recommend using pie charts. In a pie chart, it is difficult to compare the relative sizes of areas; however, the bars in the column chart can easily be compared to determine relative ratios of the data.  </a:t>
            </a:r>
          </a:p>
          <a:p>
            <a:pPr lvl="1"/>
            <a:r>
              <a:rPr lang="en-US" dirty="0"/>
              <a:t>If you do use pie charts, restrict them to small numbers of categories, always ensure that the numbers add to 100%, and use labels to display the group names and actual percentages. Avoid three-dimensional (3D) pie charts—especially those that are rotated—and keep them simple.</a:t>
            </a:r>
          </a:p>
          <a:p>
            <a:pPr lvl="3"/>
            <a:r>
              <a:rPr lang="en-US" b="0" dirty="0"/>
              <a:t> </a:t>
            </a:r>
          </a:p>
          <a:p>
            <a:pPr lvl="3"/>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59</a:t>
            </a:fld>
            <a:endParaRPr lang="nl-NL"/>
          </a:p>
        </p:txBody>
      </p:sp>
      <p:pic>
        <p:nvPicPr>
          <p:cNvPr id="6" name="Picture 5" descr="BA2-Figure-3.13-new-copy.png">
            <a:extLst>
              <a:ext uri="{FF2B5EF4-FFF2-40B4-BE49-F238E27FC236}">
                <a16:creationId xmlns:a16="http://schemas.microsoft.com/office/drawing/2014/main" id="{42A0EDCB-83EE-6594-C66D-A501C751C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223" y="3572319"/>
            <a:ext cx="4252842" cy="2383620"/>
          </a:xfrm>
          <a:prstGeom prst="rect">
            <a:avLst/>
          </a:prstGeom>
        </p:spPr>
      </p:pic>
      <p:pic>
        <p:nvPicPr>
          <p:cNvPr id="9" name="Picture 8" descr="BA2-Figure-3.12-new-copy.png">
            <a:extLst>
              <a:ext uri="{FF2B5EF4-FFF2-40B4-BE49-F238E27FC236}">
                <a16:creationId xmlns:a16="http://schemas.microsoft.com/office/drawing/2014/main" id="{D6FCA49B-91DB-E931-4AF6-72CD0371D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239" y="1079146"/>
            <a:ext cx="3707904" cy="2250739"/>
          </a:xfrm>
          <a:prstGeom prst="rect">
            <a:avLst/>
          </a:prstGeom>
        </p:spPr>
      </p:pic>
    </p:spTree>
    <p:extLst>
      <p:ext uri="{BB962C8B-B14F-4D97-AF65-F5344CB8AC3E}">
        <p14:creationId xmlns:p14="http://schemas.microsoft.com/office/powerpoint/2010/main" val="1929429809"/>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dirty="0"/>
              <a:t>Introduction</a:t>
            </a:r>
          </a:p>
        </p:txBody>
      </p:sp>
      <p:sp>
        <p:nvSpPr>
          <p:cNvPr id="8" name="Tijdelijke aanduiding voor verticale tekst 7"/>
          <p:cNvSpPr>
            <a:spLocks noGrp="1"/>
          </p:cNvSpPr>
          <p:nvPr>
            <p:ph type="body" orient="vert" idx="1"/>
          </p:nvPr>
        </p:nvSpPr>
        <p:spPr>
          <a:xfrm>
            <a:off x="404662" y="1252836"/>
            <a:ext cx="11023105" cy="1034837"/>
          </a:xfrm>
        </p:spPr>
        <p:txBody>
          <a:bodyPr>
            <a:normAutofit/>
          </a:bodyPr>
          <a:lstStyle/>
          <a:p>
            <a:pPr lvl="3"/>
            <a:r>
              <a:rPr lang="nl-NL" dirty="0"/>
              <a:t>Data Mining using Excel </a:t>
            </a:r>
          </a:p>
          <a:p>
            <a:pPr lvl="4"/>
            <a:r>
              <a:rPr lang="nl-NL" b="0" dirty="0">
                <a:solidFill>
                  <a:schemeClr val="bg2"/>
                </a:solidFill>
              </a:rPr>
              <a:t>Using Excel computing capabilities and features to </a:t>
            </a:r>
            <a:r>
              <a:rPr lang="en-US" b="0" dirty="0">
                <a:solidFill>
                  <a:schemeClr val="bg2"/>
                </a:solidFill>
              </a:rPr>
              <a:t>Convert </a:t>
            </a:r>
            <a:r>
              <a:rPr lang="en-US" dirty="0">
                <a:solidFill>
                  <a:schemeClr val="bg2"/>
                </a:solidFill>
              </a:rPr>
              <a:t>Raw Data </a:t>
            </a:r>
            <a:r>
              <a:rPr lang="en-US" b="0" dirty="0">
                <a:solidFill>
                  <a:schemeClr val="bg2"/>
                </a:solidFill>
              </a:rPr>
              <a:t>into </a:t>
            </a:r>
            <a:r>
              <a:rPr lang="en-US" dirty="0">
                <a:solidFill>
                  <a:schemeClr val="bg2"/>
                </a:solidFill>
              </a:rPr>
              <a:t>Useful Information </a:t>
            </a:r>
            <a:r>
              <a:rPr lang="en-US" b="0" dirty="0">
                <a:solidFill>
                  <a:schemeClr val="bg2"/>
                </a:solidFill>
              </a:rPr>
              <a:t>for Decision Makers</a:t>
            </a:r>
          </a:p>
          <a:p>
            <a:pPr lvl="4"/>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6</a:t>
            </a:fld>
            <a:endParaRPr lang="nl-NL"/>
          </a:p>
        </p:txBody>
      </p:sp>
      <p:grpSp>
        <p:nvGrpSpPr>
          <p:cNvPr id="24" name="Group 23">
            <a:extLst>
              <a:ext uri="{FF2B5EF4-FFF2-40B4-BE49-F238E27FC236}">
                <a16:creationId xmlns:a16="http://schemas.microsoft.com/office/drawing/2014/main" id="{0E2323FE-2842-5844-D910-6DB4E67A893E}"/>
              </a:ext>
            </a:extLst>
          </p:cNvPr>
          <p:cNvGrpSpPr/>
          <p:nvPr/>
        </p:nvGrpSpPr>
        <p:grpSpPr>
          <a:xfrm>
            <a:off x="529533" y="4484263"/>
            <a:ext cx="1132663" cy="1525479"/>
            <a:chOff x="122511" y="2541995"/>
            <a:chExt cx="2226728" cy="2700516"/>
          </a:xfrm>
        </p:grpSpPr>
        <p:pic>
          <p:nvPicPr>
            <p:cNvPr id="4" name="Picture 3" descr="Icon&#10;&#10;Description automatically generated">
              <a:extLst>
                <a:ext uri="{FF2B5EF4-FFF2-40B4-BE49-F238E27FC236}">
                  <a16:creationId xmlns:a16="http://schemas.microsoft.com/office/drawing/2014/main" id="{F38B9CCC-EBF2-8A39-A622-A36151F74E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511" y="3032956"/>
              <a:ext cx="1008795" cy="1096516"/>
            </a:xfrm>
            <a:prstGeom prst="rect">
              <a:avLst/>
            </a:prstGeom>
          </p:spPr>
        </p:pic>
        <p:pic>
          <p:nvPicPr>
            <p:cNvPr id="9" name="Picture 8" descr="Icon&#10;&#10;Description automatically generated">
              <a:extLst>
                <a:ext uri="{FF2B5EF4-FFF2-40B4-BE49-F238E27FC236}">
                  <a16:creationId xmlns:a16="http://schemas.microsoft.com/office/drawing/2014/main" id="{880943DE-E004-7FCA-C803-D7FA26F9BB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0842" y="3811639"/>
              <a:ext cx="1068397" cy="966899"/>
            </a:xfrm>
            <a:prstGeom prst="rect">
              <a:avLst/>
            </a:prstGeom>
          </p:spPr>
        </p:pic>
        <p:pic>
          <p:nvPicPr>
            <p:cNvPr id="11" name="Picture 10" descr="Icon&#10;&#10;Description automatically generated">
              <a:extLst>
                <a:ext uri="{FF2B5EF4-FFF2-40B4-BE49-F238E27FC236}">
                  <a16:creationId xmlns:a16="http://schemas.microsoft.com/office/drawing/2014/main" id="{3B767E20-BFDD-1039-A24C-DE185E5C5B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942" y="4275612"/>
              <a:ext cx="928223" cy="966899"/>
            </a:xfrm>
            <a:prstGeom prst="rect">
              <a:avLst/>
            </a:prstGeom>
          </p:spPr>
        </p:pic>
        <p:pic>
          <p:nvPicPr>
            <p:cNvPr id="13" name="Picture 12" descr="Icon&#10;&#10;Description automatically generated">
              <a:extLst>
                <a:ext uri="{FF2B5EF4-FFF2-40B4-BE49-F238E27FC236}">
                  <a16:creationId xmlns:a16="http://schemas.microsoft.com/office/drawing/2014/main" id="{1D442120-5266-79A5-7EA8-D2B5DDD383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2631" y="2541995"/>
              <a:ext cx="1023880" cy="1112913"/>
            </a:xfrm>
            <a:prstGeom prst="rect">
              <a:avLst/>
            </a:prstGeom>
          </p:spPr>
        </p:pic>
      </p:grpSp>
      <p:pic>
        <p:nvPicPr>
          <p:cNvPr id="18" name="Graphic 17">
            <a:extLst>
              <a:ext uri="{FF2B5EF4-FFF2-40B4-BE49-F238E27FC236}">
                <a16:creationId xmlns:a16="http://schemas.microsoft.com/office/drawing/2014/main" id="{15A3D57A-D9FD-663B-4396-90D51C53C74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34069" y="4016513"/>
            <a:ext cx="891729" cy="829426"/>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5B38B92-A853-B31E-A4D1-9160C8D011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1698" y="3146143"/>
            <a:ext cx="1460226" cy="1387214"/>
          </a:xfrm>
          <a:prstGeom prst="rect">
            <a:avLst/>
          </a:prstGeom>
          <a:noFill/>
        </p:spPr>
      </p:pic>
      <p:pic>
        <p:nvPicPr>
          <p:cNvPr id="20" name="Picture 19">
            <a:extLst>
              <a:ext uri="{FF2B5EF4-FFF2-40B4-BE49-F238E27FC236}">
                <a16:creationId xmlns:a16="http://schemas.microsoft.com/office/drawing/2014/main" id="{6A102B72-EF80-A2F1-2816-C60631270006}"/>
              </a:ext>
            </a:extLst>
          </p:cNvPr>
          <p:cNvPicPr>
            <a:picLocks noChangeAspect="1"/>
          </p:cNvPicPr>
          <p:nvPr/>
        </p:nvPicPr>
        <p:blipFill>
          <a:blip r:embed="rId9"/>
          <a:stretch>
            <a:fillRect/>
          </a:stretch>
        </p:blipFill>
        <p:spPr>
          <a:xfrm>
            <a:off x="7340029" y="2864522"/>
            <a:ext cx="3009107" cy="1657659"/>
          </a:xfrm>
          <a:prstGeom prst="rect">
            <a:avLst/>
          </a:prstGeom>
        </p:spPr>
      </p:pic>
      <p:pic>
        <p:nvPicPr>
          <p:cNvPr id="23" name="Picture 22">
            <a:extLst>
              <a:ext uri="{FF2B5EF4-FFF2-40B4-BE49-F238E27FC236}">
                <a16:creationId xmlns:a16="http://schemas.microsoft.com/office/drawing/2014/main" id="{75F0C010-91FC-CD42-0E24-10F7D9FF79B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1619" r="-1"/>
          <a:stretch/>
        </p:blipFill>
        <p:spPr>
          <a:xfrm>
            <a:off x="8670631" y="4052354"/>
            <a:ext cx="2744787" cy="2037893"/>
          </a:xfrm>
          <a:prstGeom prst="rect">
            <a:avLst/>
          </a:prstGeom>
          <a:ln w="12700">
            <a:noFill/>
          </a:ln>
        </p:spPr>
      </p:pic>
      <p:sp>
        <p:nvSpPr>
          <p:cNvPr id="25" name="Tijdelijke aanduiding voor verticale tekst 7">
            <a:extLst>
              <a:ext uri="{FF2B5EF4-FFF2-40B4-BE49-F238E27FC236}">
                <a16:creationId xmlns:a16="http://schemas.microsoft.com/office/drawing/2014/main" id="{7E406473-0171-68F1-9847-8BCC3A4E981B}"/>
              </a:ext>
            </a:extLst>
          </p:cNvPr>
          <p:cNvSpPr txBox="1">
            <a:spLocks/>
          </p:cNvSpPr>
          <p:nvPr/>
        </p:nvSpPr>
        <p:spPr>
          <a:xfrm>
            <a:off x="445603" y="4004841"/>
            <a:ext cx="1460227" cy="290103"/>
          </a:xfrm>
          <a:prstGeom prst="rect">
            <a:avLst/>
          </a:prstGeom>
        </p:spPr>
        <p:txBody>
          <a:bodyPr vert="horz" lIns="0" tIns="0" rIns="0" bIns="0" rtlCol="0">
            <a:normAutofit fontScale="92500" lnSpcReduction="10000"/>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lvl="3"/>
            <a:r>
              <a:rPr lang="nl-NL" dirty="0"/>
              <a:t>Collect Data</a:t>
            </a:r>
          </a:p>
          <a:p>
            <a:pPr lvl="4"/>
            <a:endParaRPr lang="nl-NL" dirty="0"/>
          </a:p>
        </p:txBody>
      </p:sp>
      <p:sp>
        <p:nvSpPr>
          <p:cNvPr id="26" name="Tijdelijke aanduiding voor verticale tekst 7">
            <a:extLst>
              <a:ext uri="{FF2B5EF4-FFF2-40B4-BE49-F238E27FC236}">
                <a16:creationId xmlns:a16="http://schemas.microsoft.com/office/drawing/2014/main" id="{218EBA68-DD79-63CC-5365-A51EC9FF7EC4}"/>
              </a:ext>
            </a:extLst>
          </p:cNvPr>
          <p:cNvSpPr txBox="1">
            <a:spLocks/>
          </p:cNvSpPr>
          <p:nvPr/>
        </p:nvSpPr>
        <p:spPr>
          <a:xfrm>
            <a:off x="2138932" y="3511624"/>
            <a:ext cx="2306787" cy="422846"/>
          </a:xfrm>
          <a:prstGeom prst="rect">
            <a:avLst/>
          </a:prstGeom>
        </p:spPr>
        <p:txBody>
          <a:bodyPr vert="horz" lIns="0" tIns="0" rIns="0" bIns="0" rtlCol="0">
            <a:normAutofit fontScale="92500"/>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lvl="3"/>
            <a:r>
              <a:rPr lang="nl-NL" dirty="0"/>
              <a:t>Import Data in Excel</a:t>
            </a:r>
          </a:p>
        </p:txBody>
      </p:sp>
      <p:sp>
        <p:nvSpPr>
          <p:cNvPr id="27" name="Tijdelijke aanduiding voor verticale tekst 7">
            <a:extLst>
              <a:ext uri="{FF2B5EF4-FFF2-40B4-BE49-F238E27FC236}">
                <a16:creationId xmlns:a16="http://schemas.microsoft.com/office/drawing/2014/main" id="{EC8016AC-1EB1-2791-A065-E9A6FF4ABA67}"/>
              </a:ext>
            </a:extLst>
          </p:cNvPr>
          <p:cNvSpPr txBox="1">
            <a:spLocks/>
          </p:cNvSpPr>
          <p:nvPr/>
        </p:nvSpPr>
        <p:spPr>
          <a:xfrm>
            <a:off x="4965916" y="2726312"/>
            <a:ext cx="1900595" cy="422846"/>
          </a:xfrm>
          <a:prstGeom prst="rect">
            <a:avLst/>
          </a:prstGeom>
        </p:spPr>
        <p:txBody>
          <a:bodyPr vert="horz" lIns="0" tIns="0" rIns="0" bIns="0" rtlCol="0">
            <a:normAutofit/>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lvl="3"/>
            <a:r>
              <a:rPr lang="nl-NL" sz="1700" dirty="0"/>
              <a:t>Data Mining</a:t>
            </a:r>
          </a:p>
          <a:p>
            <a:pPr lvl="4"/>
            <a:endParaRPr lang="nl-NL" dirty="0"/>
          </a:p>
        </p:txBody>
      </p:sp>
      <p:sp>
        <p:nvSpPr>
          <p:cNvPr id="29" name="TextBox 28">
            <a:extLst>
              <a:ext uri="{FF2B5EF4-FFF2-40B4-BE49-F238E27FC236}">
                <a16:creationId xmlns:a16="http://schemas.microsoft.com/office/drawing/2014/main" id="{BF5DA6BD-2E19-0CF6-A791-0397C05235F6}"/>
              </a:ext>
            </a:extLst>
          </p:cNvPr>
          <p:cNvSpPr txBox="1"/>
          <p:nvPr/>
        </p:nvSpPr>
        <p:spPr>
          <a:xfrm>
            <a:off x="3993041" y="4678245"/>
            <a:ext cx="3030669" cy="523220"/>
          </a:xfrm>
          <a:prstGeom prst="rect">
            <a:avLst/>
          </a:prstGeom>
          <a:noFill/>
        </p:spPr>
        <p:txBody>
          <a:bodyPr wrap="square">
            <a:spAutoFit/>
          </a:bodyPr>
          <a:lstStyle/>
          <a:p>
            <a:pPr lvl="1" algn="ctr"/>
            <a:r>
              <a:rPr lang="en-US" sz="1400" i="1" dirty="0">
                <a:solidFill>
                  <a:schemeClr val="bg2"/>
                </a:solidFill>
              </a:rPr>
              <a:t>Clean &amp; Transform Data</a:t>
            </a:r>
          </a:p>
          <a:p>
            <a:pPr lvl="1" algn="ctr"/>
            <a:r>
              <a:rPr lang="en-US" sz="1400" i="1" dirty="0">
                <a:solidFill>
                  <a:schemeClr val="bg2"/>
                </a:solidFill>
              </a:rPr>
              <a:t>Build Data Model</a:t>
            </a:r>
          </a:p>
        </p:txBody>
      </p:sp>
      <p:sp>
        <p:nvSpPr>
          <p:cNvPr id="31" name="TextBox 30">
            <a:extLst>
              <a:ext uri="{FF2B5EF4-FFF2-40B4-BE49-F238E27FC236}">
                <a16:creationId xmlns:a16="http://schemas.microsoft.com/office/drawing/2014/main" id="{1B4A629E-8BC0-11CB-B395-780AB1B82C9B}"/>
              </a:ext>
            </a:extLst>
          </p:cNvPr>
          <p:cNvSpPr txBox="1"/>
          <p:nvPr/>
        </p:nvSpPr>
        <p:spPr>
          <a:xfrm>
            <a:off x="7113620" y="2174424"/>
            <a:ext cx="4314147" cy="798680"/>
          </a:xfrm>
          <a:prstGeom prst="rect">
            <a:avLst/>
          </a:prstGeom>
          <a:noFill/>
        </p:spPr>
        <p:txBody>
          <a:bodyPr wrap="square">
            <a:spAutoFit/>
          </a:bodyPr>
          <a:lstStyle/>
          <a:p>
            <a:pPr marL="0" lvl="3" algn="ctr">
              <a:lnSpc>
                <a:spcPct val="90000"/>
              </a:lnSpc>
              <a:spcBef>
                <a:spcPts val="600"/>
              </a:spcBef>
              <a:spcAft>
                <a:spcPts val="600"/>
              </a:spcAft>
            </a:pPr>
            <a:r>
              <a:rPr lang="en-US" sz="1700" b="1" dirty="0">
                <a:solidFill>
                  <a:schemeClr val="bg2"/>
                </a:solidFill>
              </a:rPr>
              <a:t>Build Reports, Visualizations and Dashboards that Deliver Useful Information</a:t>
            </a:r>
          </a:p>
        </p:txBody>
      </p:sp>
      <p:sp>
        <p:nvSpPr>
          <p:cNvPr id="33" name="Arrow: Striped Right 32">
            <a:extLst>
              <a:ext uri="{FF2B5EF4-FFF2-40B4-BE49-F238E27FC236}">
                <a16:creationId xmlns:a16="http://schemas.microsoft.com/office/drawing/2014/main" id="{05257353-04B2-AE7A-596F-94CFF2DF2E49}"/>
              </a:ext>
            </a:extLst>
          </p:cNvPr>
          <p:cNvSpPr/>
          <p:nvPr/>
        </p:nvSpPr>
        <p:spPr>
          <a:xfrm rot="19563551">
            <a:off x="1804715" y="4615834"/>
            <a:ext cx="692545" cy="428827"/>
          </a:xfrm>
          <a:prstGeom prst="striped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Arrow: Striped Right 33">
            <a:extLst>
              <a:ext uri="{FF2B5EF4-FFF2-40B4-BE49-F238E27FC236}">
                <a16:creationId xmlns:a16="http://schemas.microsoft.com/office/drawing/2014/main" id="{A4396E8A-4C87-802D-4C51-7F0C9DC8BAA3}"/>
              </a:ext>
            </a:extLst>
          </p:cNvPr>
          <p:cNvSpPr/>
          <p:nvPr/>
        </p:nvSpPr>
        <p:spPr>
          <a:xfrm rot="19563551">
            <a:off x="4008762" y="4123369"/>
            <a:ext cx="692545" cy="428827"/>
          </a:xfrm>
          <a:prstGeom prst="striped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Arrow: Striped Right 35">
            <a:extLst>
              <a:ext uri="{FF2B5EF4-FFF2-40B4-BE49-F238E27FC236}">
                <a16:creationId xmlns:a16="http://schemas.microsoft.com/office/drawing/2014/main" id="{336D965E-B93B-F13C-AC06-DFA63AECB9A2}"/>
              </a:ext>
            </a:extLst>
          </p:cNvPr>
          <p:cNvSpPr/>
          <p:nvPr/>
        </p:nvSpPr>
        <p:spPr>
          <a:xfrm rot="19563551">
            <a:off x="6570050" y="3563449"/>
            <a:ext cx="692545" cy="428827"/>
          </a:xfrm>
          <a:prstGeom prst="striped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442631236"/>
      </p:ext>
    </p:extLst>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11311137" cy="5128492"/>
          </a:xfrm>
        </p:spPr>
        <p:txBody>
          <a:bodyPr>
            <a:normAutofit/>
          </a:bodyPr>
          <a:lstStyle/>
          <a:p>
            <a:pPr lvl="3"/>
            <a:r>
              <a:rPr lang="en-US" sz="1800" dirty="0">
                <a:ea typeface="+mj-ea"/>
                <a:cs typeface="+mj-cs"/>
              </a:rPr>
              <a:t>Area Charts</a:t>
            </a:r>
          </a:p>
          <a:p>
            <a:pPr lvl="3"/>
            <a:r>
              <a:rPr lang="en-US" sz="1600" b="0" dirty="0"/>
              <a:t>An area chart combines the features of a pie chart with those of line charts. </a:t>
            </a:r>
          </a:p>
          <a:p>
            <a:pPr lvl="3"/>
            <a:r>
              <a:rPr lang="en-US" sz="1600" b="0" dirty="0"/>
              <a:t>Area charts present more information than pie or line charts alone but may clutter the observer’s mind with too many details if too many data series are used; thus, they should be used with care.</a:t>
            </a:r>
          </a:p>
          <a:p>
            <a:pPr lvl="3"/>
            <a:r>
              <a:rPr lang="en-US" b="0" dirty="0"/>
              <a:t> </a:t>
            </a:r>
          </a:p>
          <a:p>
            <a:pPr lvl="3"/>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60</a:t>
            </a:fld>
            <a:endParaRPr lang="nl-NL"/>
          </a:p>
        </p:txBody>
      </p:sp>
      <p:pic>
        <p:nvPicPr>
          <p:cNvPr id="3" name="Picture 2" descr="BA2-Figure-3.14-new-copy.png">
            <a:extLst>
              <a:ext uri="{FF2B5EF4-FFF2-40B4-BE49-F238E27FC236}">
                <a16:creationId xmlns:a16="http://schemas.microsoft.com/office/drawing/2014/main" id="{805C34F8-E85B-664F-9F37-CCF8FD42B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210" y="2852936"/>
            <a:ext cx="4905929" cy="2979564"/>
          </a:xfrm>
          <a:prstGeom prst="rect">
            <a:avLst/>
          </a:prstGeom>
        </p:spPr>
      </p:pic>
    </p:spTree>
    <p:extLst>
      <p:ext uri="{BB962C8B-B14F-4D97-AF65-F5344CB8AC3E}">
        <p14:creationId xmlns:p14="http://schemas.microsoft.com/office/powerpoint/2010/main" val="4164175466"/>
      </p:ext>
    </p:ext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11311137" cy="5128492"/>
          </a:xfrm>
        </p:spPr>
        <p:txBody>
          <a:bodyPr>
            <a:normAutofit/>
          </a:bodyPr>
          <a:lstStyle/>
          <a:p>
            <a:pPr lvl="3"/>
            <a:r>
              <a:rPr lang="en-US" sz="1800" dirty="0">
                <a:ea typeface="+mj-ea"/>
                <a:cs typeface="+mj-cs"/>
              </a:rPr>
              <a:t>Scatter Charts</a:t>
            </a:r>
          </a:p>
          <a:p>
            <a:pPr lvl="3"/>
            <a:r>
              <a:rPr lang="en-US" sz="1600" b="0" dirty="0"/>
              <a:t>Scatter charts show the relationship between two variables. To construct a scatter chart, we need observations that consist of </a:t>
            </a:r>
            <a:r>
              <a:rPr lang="en-US" sz="1600" b="0" i="1" dirty="0"/>
              <a:t>pairs</a:t>
            </a:r>
            <a:r>
              <a:rPr lang="en-US" sz="1600" b="0" dirty="0"/>
              <a:t> of variables.</a:t>
            </a:r>
          </a:p>
          <a:p>
            <a:pPr lvl="3"/>
            <a:endParaRPr lang="en-US" sz="1600" b="0" dirty="0"/>
          </a:p>
          <a:p>
            <a:pPr lvl="3"/>
            <a:r>
              <a:rPr lang="en-US" b="0" dirty="0"/>
              <a:t> </a:t>
            </a:r>
          </a:p>
          <a:p>
            <a:pPr lvl="3"/>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61</a:t>
            </a:fld>
            <a:endParaRPr lang="nl-NL"/>
          </a:p>
        </p:txBody>
      </p:sp>
      <p:pic>
        <p:nvPicPr>
          <p:cNvPr id="4" name="Picture 3" descr="Untitled.png">
            <a:extLst>
              <a:ext uri="{FF2B5EF4-FFF2-40B4-BE49-F238E27FC236}">
                <a16:creationId xmlns:a16="http://schemas.microsoft.com/office/drawing/2014/main" id="{132605DE-5E0F-2CEE-6333-3BD38FA8C0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5046" y="2852936"/>
            <a:ext cx="5230368" cy="3188208"/>
          </a:xfrm>
          <a:prstGeom prst="rect">
            <a:avLst/>
          </a:prstGeom>
        </p:spPr>
      </p:pic>
    </p:spTree>
    <p:extLst>
      <p:ext uri="{BB962C8B-B14F-4D97-AF65-F5344CB8AC3E}">
        <p14:creationId xmlns:p14="http://schemas.microsoft.com/office/powerpoint/2010/main" val="3374637261"/>
      </p:ext>
    </p:ext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11311137" cy="5128492"/>
          </a:xfrm>
        </p:spPr>
        <p:txBody>
          <a:bodyPr>
            <a:normAutofit/>
          </a:bodyPr>
          <a:lstStyle/>
          <a:p>
            <a:pPr lvl="3"/>
            <a:r>
              <a:rPr lang="en-US" sz="1800" dirty="0">
                <a:ea typeface="+mj-ea"/>
                <a:cs typeface="+mj-cs"/>
              </a:rPr>
              <a:t>Bubble Charts</a:t>
            </a:r>
          </a:p>
          <a:p>
            <a:pPr lvl="3"/>
            <a:r>
              <a:rPr lang="en-US" sz="1600" b="0" dirty="0"/>
              <a:t>A bubble chart  is a type of scatter chart in which the size of the data marker corresponds to the value of a third variable; consequently, it is a way to plot three variables in two dimensions.</a:t>
            </a:r>
          </a:p>
          <a:p>
            <a:pPr lvl="3"/>
            <a:endParaRPr lang="en-US" sz="1600" b="0" dirty="0"/>
          </a:p>
          <a:p>
            <a:pPr lvl="3"/>
            <a:r>
              <a:rPr lang="en-US" b="0" dirty="0"/>
              <a:t> </a:t>
            </a:r>
          </a:p>
          <a:p>
            <a:pPr lvl="3"/>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62</a:t>
            </a:fld>
            <a:endParaRPr lang="nl-NL"/>
          </a:p>
        </p:txBody>
      </p:sp>
      <p:pic>
        <p:nvPicPr>
          <p:cNvPr id="3" name="Picture 2" descr="Untitled.png">
            <a:extLst>
              <a:ext uri="{FF2B5EF4-FFF2-40B4-BE49-F238E27FC236}">
                <a16:creationId xmlns:a16="http://schemas.microsoft.com/office/drawing/2014/main" id="{37E1B2AB-4DDB-EB31-D2CC-8829962CF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3068960"/>
            <a:ext cx="5544616" cy="2915456"/>
          </a:xfrm>
          <a:prstGeom prst="rect">
            <a:avLst/>
          </a:prstGeom>
        </p:spPr>
      </p:pic>
    </p:spTree>
    <p:extLst>
      <p:ext uri="{BB962C8B-B14F-4D97-AF65-F5344CB8AC3E}">
        <p14:creationId xmlns:p14="http://schemas.microsoft.com/office/powerpoint/2010/main" val="3244729708"/>
      </p:ext>
    </p:extLst>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dirty="0"/>
              <a:t>Data Visualization</a:t>
            </a:r>
          </a:p>
        </p:txBody>
      </p:sp>
      <p:sp>
        <p:nvSpPr>
          <p:cNvPr id="8" name="Tijdelijke aanduiding voor verticale tekst 7"/>
          <p:cNvSpPr>
            <a:spLocks noGrp="1"/>
          </p:cNvSpPr>
          <p:nvPr>
            <p:ph type="body" orient="vert" idx="1"/>
          </p:nvPr>
        </p:nvSpPr>
        <p:spPr>
          <a:xfrm>
            <a:off x="404662" y="1252836"/>
            <a:ext cx="5694513" cy="5128492"/>
          </a:xfrm>
        </p:spPr>
        <p:txBody>
          <a:bodyPr>
            <a:normAutofit/>
          </a:bodyPr>
          <a:lstStyle/>
          <a:p>
            <a:pPr lvl="3"/>
            <a:r>
              <a:rPr lang="en-US" sz="1800" dirty="0">
                <a:ea typeface="+mj-ea"/>
                <a:cs typeface="+mj-cs"/>
              </a:rPr>
              <a:t>Miscellaneous Excel Charts</a:t>
            </a:r>
          </a:p>
          <a:p>
            <a:pPr marL="395287" indent="-285750"/>
            <a:r>
              <a:rPr lang="en-US" sz="1600" dirty="0"/>
              <a:t>Stock chart</a:t>
            </a:r>
          </a:p>
          <a:p>
            <a:pPr marL="395287" indent="-285750"/>
            <a:endParaRPr lang="en-US" sz="1600" dirty="0"/>
          </a:p>
          <a:p>
            <a:pPr marL="395287" indent="-285750"/>
            <a:endParaRPr lang="en-US" sz="1600" dirty="0"/>
          </a:p>
          <a:p>
            <a:pPr marL="395287" indent="-285750"/>
            <a:endParaRPr lang="en-US" sz="1600" dirty="0"/>
          </a:p>
          <a:p>
            <a:pPr marL="109537" indent="0">
              <a:buNone/>
            </a:pPr>
            <a:endParaRPr lang="en-US" sz="1600" dirty="0"/>
          </a:p>
          <a:p>
            <a:pPr marL="109537" indent="0">
              <a:buNone/>
            </a:pPr>
            <a:endParaRPr lang="en-US" sz="1600" dirty="0"/>
          </a:p>
          <a:p>
            <a:pPr marL="395288" indent="-285750"/>
            <a:r>
              <a:rPr lang="en-US" sz="1600" dirty="0"/>
              <a:t>Surface chart</a:t>
            </a:r>
          </a:p>
          <a:p>
            <a:pPr marL="395288" indent="-285750"/>
            <a:endParaRPr lang="en-US" sz="1600" dirty="0"/>
          </a:p>
          <a:p>
            <a:pPr marL="395288" indent="-285750"/>
            <a:endParaRPr lang="en-US" sz="1600" dirty="0"/>
          </a:p>
          <a:p>
            <a:pPr lvl="3"/>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63</a:t>
            </a:fld>
            <a:endParaRPr lang="nl-NL"/>
          </a:p>
        </p:txBody>
      </p:sp>
      <p:pic>
        <p:nvPicPr>
          <p:cNvPr id="5" name="Picture 4" descr="Chart&#10;&#10;Description automatically generated">
            <a:extLst>
              <a:ext uri="{FF2B5EF4-FFF2-40B4-BE49-F238E27FC236}">
                <a16:creationId xmlns:a16="http://schemas.microsoft.com/office/drawing/2014/main" id="{54E993DF-F904-404C-DED0-67AD65E38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0703" y="1881478"/>
            <a:ext cx="2559968" cy="1547522"/>
          </a:xfrm>
          <a:prstGeom prst="rect">
            <a:avLst/>
          </a:prstGeom>
        </p:spPr>
      </p:pic>
      <p:pic>
        <p:nvPicPr>
          <p:cNvPr id="9" name="Picture 8" descr="Chart, surface chart&#10;&#10;Description automatically generated">
            <a:extLst>
              <a:ext uri="{FF2B5EF4-FFF2-40B4-BE49-F238E27FC236}">
                <a16:creationId xmlns:a16="http://schemas.microsoft.com/office/drawing/2014/main" id="{771B1DE1-595D-3F6B-2401-1F585FE091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645" y="4193059"/>
            <a:ext cx="3230083" cy="2116261"/>
          </a:xfrm>
          <a:prstGeom prst="rect">
            <a:avLst/>
          </a:prstGeom>
        </p:spPr>
      </p:pic>
      <p:sp>
        <p:nvSpPr>
          <p:cNvPr id="10" name="Tijdelijke aanduiding voor verticale tekst 7">
            <a:extLst>
              <a:ext uri="{FF2B5EF4-FFF2-40B4-BE49-F238E27FC236}">
                <a16:creationId xmlns:a16="http://schemas.microsoft.com/office/drawing/2014/main" id="{BB19C517-F78D-7417-53B2-DADD8553C4B6}"/>
              </a:ext>
            </a:extLst>
          </p:cNvPr>
          <p:cNvSpPr txBox="1">
            <a:spLocks/>
          </p:cNvSpPr>
          <p:nvPr/>
        </p:nvSpPr>
        <p:spPr>
          <a:xfrm>
            <a:off x="6285527" y="1344613"/>
            <a:ext cx="5694513" cy="5128492"/>
          </a:xfrm>
          <a:prstGeom prst="rect">
            <a:avLst/>
          </a:prstGeom>
        </p:spPr>
        <p:txBody>
          <a:bodyPr vert="horz" lIns="0" tIns="0" rIns="0" bIns="0" rtlCol="0">
            <a:normAutofit/>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lvl="3"/>
            <a:r>
              <a:rPr lang="en-US" dirty="0">
                <a:ea typeface="+mj-ea"/>
                <a:cs typeface="+mj-cs"/>
              </a:rPr>
              <a:t> </a:t>
            </a:r>
          </a:p>
          <a:p>
            <a:pPr marL="395288" indent="-285750"/>
            <a:r>
              <a:rPr lang="en-US" sz="1600" dirty="0"/>
              <a:t>Doughnut chart</a:t>
            </a:r>
          </a:p>
          <a:p>
            <a:pPr marL="395288" indent="-285750"/>
            <a:endParaRPr lang="en-US" sz="1600" dirty="0"/>
          </a:p>
          <a:p>
            <a:pPr marL="395288" indent="-285750"/>
            <a:endParaRPr lang="en-US" sz="1600" dirty="0"/>
          </a:p>
          <a:p>
            <a:pPr marL="395288" indent="-285750"/>
            <a:endParaRPr lang="en-US" sz="1600" dirty="0"/>
          </a:p>
          <a:p>
            <a:pPr marL="395288" indent="-285750"/>
            <a:endParaRPr lang="en-US" sz="1600" dirty="0"/>
          </a:p>
          <a:p>
            <a:pPr marL="395288" indent="-285750"/>
            <a:endParaRPr lang="en-US" sz="1600" dirty="0"/>
          </a:p>
          <a:p>
            <a:pPr marL="395288" indent="-285750"/>
            <a:r>
              <a:rPr lang="en-US" sz="1600" dirty="0"/>
              <a:t>Radar chart</a:t>
            </a:r>
          </a:p>
          <a:p>
            <a:pPr lvl="3"/>
            <a:r>
              <a:rPr lang="en-US" b="0" dirty="0"/>
              <a:t> </a:t>
            </a:r>
          </a:p>
          <a:p>
            <a:pPr lvl="3"/>
            <a:endParaRPr lang="nl-NL" dirty="0"/>
          </a:p>
        </p:txBody>
      </p:sp>
      <p:pic>
        <p:nvPicPr>
          <p:cNvPr id="12" name="Picture 11" descr="Chart, sunburst chart&#10;&#10;Description automatically generated">
            <a:extLst>
              <a:ext uri="{FF2B5EF4-FFF2-40B4-BE49-F238E27FC236}">
                <a16:creationId xmlns:a16="http://schemas.microsoft.com/office/drawing/2014/main" id="{358621E3-1AC3-76C7-FDBA-6846E02F4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5216" y="1967019"/>
            <a:ext cx="2933932" cy="1966037"/>
          </a:xfrm>
          <a:prstGeom prst="rect">
            <a:avLst/>
          </a:prstGeom>
        </p:spPr>
      </p:pic>
      <p:pic>
        <p:nvPicPr>
          <p:cNvPr id="14" name="Picture 13" descr="Chart, radar chart&#10;&#10;Description automatically generated">
            <a:extLst>
              <a:ext uri="{FF2B5EF4-FFF2-40B4-BE49-F238E27FC236}">
                <a16:creationId xmlns:a16="http://schemas.microsoft.com/office/drawing/2014/main" id="{3FD92EBE-E10D-513C-9353-365EABAC60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83351" y="4376477"/>
            <a:ext cx="2679707" cy="1731503"/>
          </a:xfrm>
          <a:prstGeom prst="rect">
            <a:avLst/>
          </a:prstGeom>
        </p:spPr>
      </p:pic>
      <p:sp>
        <p:nvSpPr>
          <p:cNvPr id="3" name="Parchemin : vertical 2">
            <a:extLst>
              <a:ext uri="{FF2B5EF4-FFF2-40B4-BE49-F238E27FC236}">
                <a16:creationId xmlns:a16="http://schemas.microsoft.com/office/drawing/2014/main" id="{E82DD67F-2C3A-CBB6-9D3B-FC5991BFB051}"/>
              </a:ext>
            </a:extLst>
          </p:cNvPr>
          <p:cNvSpPr/>
          <p:nvPr/>
        </p:nvSpPr>
        <p:spPr>
          <a:xfrm>
            <a:off x="10142727" y="149920"/>
            <a:ext cx="1728192" cy="1373584"/>
          </a:xfrm>
          <a:prstGeom prst="verticalScroll">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Démo</a:t>
            </a:r>
          </a:p>
        </p:txBody>
      </p:sp>
    </p:spTree>
    <p:extLst>
      <p:ext uri="{BB962C8B-B14F-4D97-AF65-F5344CB8AC3E}">
        <p14:creationId xmlns:p14="http://schemas.microsoft.com/office/powerpoint/2010/main" val="2101328751"/>
      </p:ext>
    </p:ext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11311137" cy="5128492"/>
          </a:xfrm>
        </p:spPr>
        <p:txBody>
          <a:bodyPr>
            <a:normAutofit/>
          </a:bodyPr>
          <a:lstStyle/>
          <a:p>
            <a:pPr lvl="3"/>
            <a:r>
              <a:rPr lang="en-US" dirty="0">
                <a:ea typeface="+mj-ea"/>
                <a:cs typeface="+mj-cs"/>
              </a:rPr>
              <a:t>Sparklines</a:t>
            </a:r>
            <a:endParaRPr lang="en-US" sz="1800" dirty="0">
              <a:ea typeface="+mj-ea"/>
              <a:cs typeface="+mj-cs"/>
            </a:endParaRPr>
          </a:p>
          <a:p>
            <a:pPr lvl="3"/>
            <a:r>
              <a:rPr lang="en-US" sz="1600" b="0" dirty="0"/>
              <a:t>A Box Plot in Excel is a graphical representation of the numerical values of a dataset. It shows a five-number summary of the data, which consists of the minimum, maximum, first quartile, second quartile (median), and third quartile.</a:t>
            </a:r>
          </a:p>
          <a:p>
            <a:pPr lvl="3"/>
            <a:endParaRPr lang="en-US" sz="1600" b="0" dirty="0"/>
          </a:p>
          <a:p>
            <a:pPr lvl="3"/>
            <a:endParaRPr lang="en-US" sz="1600" b="0" dirty="0"/>
          </a:p>
          <a:p>
            <a:pPr lvl="3"/>
            <a:r>
              <a:rPr lang="en-US" b="0" dirty="0"/>
              <a:t> </a:t>
            </a:r>
          </a:p>
          <a:p>
            <a:pPr lvl="3"/>
            <a:endParaRPr lang="en-US"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64</a:t>
            </a:fld>
            <a:endParaRPr lang="nl-NL"/>
          </a:p>
        </p:txBody>
      </p:sp>
      <p:pic>
        <p:nvPicPr>
          <p:cNvPr id="3" name="Image 2">
            <a:extLst>
              <a:ext uri="{FF2B5EF4-FFF2-40B4-BE49-F238E27FC236}">
                <a16:creationId xmlns:a16="http://schemas.microsoft.com/office/drawing/2014/main" id="{3BB70017-9300-790C-41D0-C14B167BA23E}"/>
              </a:ext>
            </a:extLst>
          </p:cNvPr>
          <p:cNvPicPr>
            <a:picLocks noChangeAspect="1"/>
          </p:cNvPicPr>
          <p:nvPr/>
        </p:nvPicPr>
        <p:blipFill>
          <a:blip r:embed="rId2"/>
          <a:stretch>
            <a:fillRect/>
          </a:stretch>
        </p:blipFill>
        <p:spPr>
          <a:xfrm>
            <a:off x="122511" y="2382666"/>
            <a:ext cx="6207720" cy="2918542"/>
          </a:xfrm>
          <a:prstGeom prst="rect">
            <a:avLst/>
          </a:prstGeom>
        </p:spPr>
      </p:pic>
      <p:graphicFrame>
        <p:nvGraphicFramePr>
          <p:cNvPr id="5" name="Tableau 4">
            <a:extLst>
              <a:ext uri="{FF2B5EF4-FFF2-40B4-BE49-F238E27FC236}">
                <a16:creationId xmlns:a16="http://schemas.microsoft.com/office/drawing/2014/main" id="{1CBCA45E-C76F-BEC2-12C8-B769280BF019}"/>
              </a:ext>
            </a:extLst>
          </p:cNvPr>
          <p:cNvGraphicFramePr>
            <a:graphicFrameLocks noGrp="1"/>
          </p:cNvGraphicFramePr>
          <p:nvPr/>
        </p:nvGraphicFramePr>
        <p:xfrm>
          <a:off x="6272969" y="2579908"/>
          <a:ext cx="5500092" cy="3261360"/>
        </p:xfrm>
        <a:graphic>
          <a:graphicData uri="http://schemas.openxmlformats.org/drawingml/2006/table">
            <a:tbl>
              <a:tblPr/>
              <a:tblGrid>
                <a:gridCol w="2750046">
                  <a:extLst>
                    <a:ext uri="{9D8B030D-6E8A-4147-A177-3AD203B41FA5}">
                      <a16:colId xmlns:a16="http://schemas.microsoft.com/office/drawing/2014/main" val="1290824752"/>
                    </a:ext>
                  </a:extLst>
                </a:gridCol>
                <a:gridCol w="2750046">
                  <a:extLst>
                    <a:ext uri="{9D8B030D-6E8A-4147-A177-3AD203B41FA5}">
                      <a16:colId xmlns:a16="http://schemas.microsoft.com/office/drawing/2014/main" val="3612790727"/>
                    </a:ext>
                  </a:extLst>
                </a:gridCol>
              </a:tblGrid>
              <a:tr h="286525">
                <a:tc>
                  <a:txBody>
                    <a:bodyPr/>
                    <a:lstStyle/>
                    <a:p>
                      <a:r>
                        <a:rPr lang="fr-FR" sz="1600" b="1" kern="1200" dirty="0" err="1">
                          <a:solidFill>
                            <a:schemeClr val="bg2"/>
                          </a:solidFill>
                          <a:latin typeface="+mn-lt"/>
                          <a:ea typeface="+mn-ea"/>
                          <a:cs typeface="+mn-cs"/>
                        </a:rPr>
                        <a:t>Element</a:t>
                      </a:r>
                      <a:endParaRPr lang="fr-FR" sz="1600" b="1" kern="1200" dirty="0">
                        <a:solidFill>
                          <a:schemeClr val="bg2"/>
                        </a:solidFill>
                        <a:latin typeface="+mn-lt"/>
                        <a:ea typeface="+mn-ea"/>
                        <a:cs typeface="+mn-cs"/>
                      </a:endParaRPr>
                    </a:p>
                  </a:txBody>
                  <a:tcPr marL="76200" marR="76200" marT="76200" marB="76200" anchor="ctr">
                    <a:lnL w="9525" cap="flat" cmpd="sng" algn="ctr">
                      <a:solidFill>
                        <a:srgbClr val="00431F"/>
                      </a:solidFill>
                      <a:prstDash val="solid"/>
                      <a:round/>
                      <a:headEnd type="none" w="med" len="med"/>
                      <a:tailEnd type="none" w="med" len="med"/>
                    </a:lnL>
                    <a:lnR w="9525" cap="flat" cmpd="sng" algn="ctr">
                      <a:solidFill>
                        <a:srgbClr val="F0611F"/>
                      </a:solidFill>
                      <a:prstDash val="solid"/>
                      <a:round/>
                      <a:headEnd type="none" w="med" len="med"/>
                      <a:tailEnd type="none" w="med" len="med"/>
                    </a:lnR>
                    <a:lnT w="9525" cap="flat" cmpd="sng" algn="ctr">
                      <a:solidFill>
                        <a:srgbClr val="00431F"/>
                      </a:solidFill>
                      <a:prstDash val="solid"/>
                      <a:round/>
                      <a:headEnd type="none" w="med" len="med"/>
                      <a:tailEnd type="none" w="med" len="med"/>
                    </a:lnT>
                    <a:lnB w="9525" cap="flat" cmpd="sng" algn="ctr">
                      <a:solidFill>
                        <a:srgbClr val="A0781F"/>
                      </a:solidFill>
                      <a:prstDash val="solid"/>
                      <a:round/>
                      <a:headEnd type="none" w="med" len="med"/>
                      <a:tailEnd type="none" w="med" len="med"/>
                    </a:lnB>
                    <a:solidFill>
                      <a:srgbClr val="FFFFFF"/>
                    </a:solidFill>
                  </a:tcPr>
                </a:tc>
                <a:tc>
                  <a:txBody>
                    <a:bodyPr/>
                    <a:lstStyle/>
                    <a:p>
                      <a:r>
                        <a:rPr lang="fr-FR" sz="1600" b="1" kern="1200" dirty="0" err="1">
                          <a:solidFill>
                            <a:schemeClr val="bg2"/>
                          </a:solidFill>
                          <a:latin typeface="+mn-lt"/>
                          <a:ea typeface="+mn-ea"/>
                          <a:cs typeface="+mn-cs"/>
                        </a:rPr>
                        <a:t>Meaning</a:t>
                      </a:r>
                      <a:endParaRPr lang="fr-FR" sz="1600" b="1" kern="1200" dirty="0">
                        <a:solidFill>
                          <a:schemeClr val="bg2"/>
                        </a:solidFill>
                        <a:latin typeface="+mn-lt"/>
                        <a:ea typeface="+mn-ea"/>
                        <a:cs typeface="+mn-cs"/>
                      </a:endParaRPr>
                    </a:p>
                  </a:txBody>
                  <a:tcPr marL="76200" marR="76200" marT="76200" marB="76200" anchor="ctr">
                    <a:lnL w="9525" cap="flat" cmpd="sng" algn="ctr">
                      <a:solidFill>
                        <a:srgbClr val="F0611F"/>
                      </a:solidFill>
                      <a:prstDash val="solid"/>
                      <a:round/>
                      <a:headEnd type="none" w="med" len="med"/>
                      <a:tailEnd type="none" w="med" len="med"/>
                    </a:lnL>
                    <a:lnR w="9525" cap="flat" cmpd="sng" algn="ctr">
                      <a:solidFill>
                        <a:srgbClr val="F0611F"/>
                      </a:solidFill>
                      <a:prstDash val="solid"/>
                      <a:round/>
                      <a:headEnd type="none" w="med" len="med"/>
                      <a:tailEnd type="none" w="med" len="med"/>
                    </a:lnR>
                    <a:lnT w="9525" cap="flat" cmpd="sng" algn="ctr">
                      <a:solidFill>
                        <a:srgbClr val="F0611F"/>
                      </a:solidFill>
                      <a:prstDash val="solid"/>
                      <a:round/>
                      <a:headEnd type="none" w="med" len="med"/>
                      <a:tailEnd type="none" w="med" len="med"/>
                    </a:lnT>
                    <a:lnB w="9525" cap="flat" cmpd="sng" algn="ctr">
                      <a:solidFill>
                        <a:srgbClr val="A0781F"/>
                      </a:solidFill>
                      <a:prstDash val="solid"/>
                      <a:round/>
                      <a:headEnd type="none" w="med" len="med"/>
                      <a:tailEnd type="none" w="med" len="med"/>
                    </a:lnB>
                    <a:solidFill>
                      <a:srgbClr val="FFFFFF"/>
                    </a:solidFill>
                  </a:tcPr>
                </a:tc>
                <a:extLst>
                  <a:ext uri="{0D108BD9-81ED-4DB2-BD59-A6C34878D82A}">
                    <a16:rowId xmlns:a16="http://schemas.microsoft.com/office/drawing/2014/main" val="2267437000"/>
                  </a:ext>
                </a:extLst>
              </a:tr>
              <a:tr h="286525">
                <a:tc>
                  <a:txBody>
                    <a:bodyPr/>
                    <a:lstStyle/>
                    <a:p>
                      <a:r>
                        <a:rPr lang="fr-FR" sz="1600" b="0" kern="1200">
                          <a:solidFill>
                            <a:schemeClr val="bg2"/>
                          </a:solidFill>
                          <a:latin typeface="+mn-lt"/>
                          <a:ea typeface="+mn-ea"/>
                          <a:cs typeface="+mn-cs"/>
                        </a:rPr>
                        <a:t>Top of upper whisker</a:t>
                      </a:r>
                    </a:p>
                  </a:txBody>
                  <a:tcPr marL="76200" marR="76200" marT="76200" marB="76200" anchor="ctr">
                    <a:lnL w="9525" cap="flat" cmpd="sng" algn="ctr">
                      <a:solidFill>
                        <a:srgbClr val="A0781F"/>
                      </a:solidFill>
                      <a:prstDash val="solid"/>
                      <a:round/>
                      <a:headEnd type="none" w="med" len="med"/>
                      <a:tailEnd type="none" w="med" len="med"/>
                    </a:lnL>
                    <a:lnR w="9525" cap="flat" cmpd="sng" algn="ctr">
                      <a:solidFill>
                        <a:srgbClr val="A0781F"/>
                      </a:solidFill>
                      <a:prstDash val="solid"/>
                      <a:round/>
                      <a:headEnd type="none" w="med" len="med"/>
                      <a:tailEnd type="none" w="med" len="med"/>
                    </a:lnR>
                    <a:lnT w="9525" cap="flat" cmpd="sng" algn="ctr">
                      <a:solidFill>
                        <a:srgbClr val="A0781F"/>
                      </a:solidFill>
                      <a:prstDash val="solid"/>
                      <a:round/>
                      <a:headEnd type="none" w="med" len="med"/>
                      <a:tailEnd type="none" w="med" len="med"/>
                    </a:lnT>
                    <a:lnB w="9525" cap="flat" cmpd="sng" algn="ctr">
                      <a:solidFill>
                        <a:srgbClr val="506B1F"/>
                      </a:solidFill>
                      <a:prstDash val="solid"/>
                      <a:round/>
                      <a:headEnd type="none" w="med" len="med"/>
                      <a:tailEnd type="none" w="med" len="med"/>
                    </a:lnB>
                    <a:solidFill>
                      <a:srgbClr val="FFFFFF"/>
                    </a:solidFill>
                  </a:tcPr>
                </a:tc>
                <a:tc>
                  <a:txBody>
                    <a:bodyPr/>
                    <a:lstStyle/>
                    <a:p>
                      <a:r>
                        <a:rPr lang="fr-FR" sz="1600" b="0" kern="1200">
                          <a:solidFill>
                            <a:schemeClr val="bg2"/>
                          </a:solidFill>
                          <a:latin typeface="+mn-lt"/>
                          <a:ea typeface="+mn-ea"/>
                          <a:cs typeface="+mn-cs"/>
                        </a:rPr>
                        <a:t>Maximum value of the sample</a:t>
                      </a:r>
                    </a:p>
                  </a:txBody>
                  <a:tcPr marL="76200" marR="76200" marT="76200" marB="76200" anchor="ctr">
                    <a:lnL w="9525" cap="flat" cmpd="sng" algn="ctr">
                      <a:solidFill>
                        <a:srgbClr val="A0781F"/>
                      </a:solidFill>
                      <a:prstDash val="solid"/>
                      <a:round/>
                      <a:headEnd type="none" w="med" len="med"/>
                      <a:tailEnd type="none" w="med" len="med"/>
                    </a:lnL>
                    <a:lnR w="9525" cap="flat" cmpd="sng" algn="ctr">
                      <a:solidFill>
                        <a:srgbClr val="A0781F"/>
                      </a:solidFill>
                      <a:prstDash val="solid"/>
                      <a:round/>
                      <a:headEnd type="none" w="med" len="med"/>
                      <a:tailEnd type="none" w="med" len="med"/>
                    </a:lnR>
                    <a:lnT w="9525" cap="flat" cmpd="sng" algn="ctr">
                      <a:solidFill>
                        <a:srgbClr val="A0781F"/>
                      </a:solidFill>
                      <a:prstDash val="solid"/>
                      <a:round/>
                      <a:headEnd type="none" w="med" len="med"/>
                      <a:tailEnd type="none" w="med" len="med"/>
                    </a:lnT>
                    <a:lnB w="9525" cap="flat" cmpd="sng" algn="ctr">
                      <a:solidFill>
                        <a:srgbClr val="20651F"/>
                      </a:solidFill>
                      <a:prstDash val="solid"/>
                      <a:round/>
                      <a:headEnd type="none" w="med" len="med"/>
                      <a:tailEnd type="none" w="med" len="med"/>
                    </a:lnB>
                    <a:solidFill>
                      <a:srgbClr val="FFFFFF"/>
                    </a:solidFill>
                  </a:tcPr>
                </a:tc>
                <a:extLst>
                  <a:ext uri="{0D108BD9-81ED-4DB2-BD59-A6C34878D82A}">
                    <a16:rowId xmlns:a16="http://schemas.microsoft.com/office/drawing/2014/main" val="3731558774"/>
                  </a:ext>
                </a:extLst>
              </a:tr>
              <a:tr h="286525">
                <a:tc>
                  <a:txBody>
                    <a:bodyPr/>
                    <a:lstStyle/>
                    <a:p>
                      <a:r>
                        <a:rPr lang="fr-FR" sz="1600" b="0" kern="1200">
                          <a:solidFill>
                            <a:schemeClr val="bg2"/>
                          </a:solidFill>
                          <a:latin typeface="+mn-lt"/>
                          <a:ea typeface="+mn-ea"/>
                          <a:cs typeface="+mn-cs"/>
                        </a:rPr>
                        <a:t>Top of box</a:t>
                      </a:r>
                    </a:p>
                  </a:txBody>
                  <a:tcPr marL="76200" marR="76200" marT="76200" marB="76200" anchor="ctr">
                    <a:lnL w="9525" cap="flat" cmpd="sng" algn="ctr">
                      <a:solidFill>
                        <a:srgbClr val="506B1F"/>
                      </a:solidFill>
                      <a:prstDash val="solid"/>
                      <a:round/>
                      <a:headEnd type="none" w="med" len="med"/>
                      <a:tailEnd type="none" w="med" len="med"/>
                    </a:lnL>
                    <a:lnR w="9525" cap="flat" cmpd="sng" algn="ctr">
                      <a:solidFill>
                        <a:srgbClr val="20651F"/>
                      </a:solidFill>
                      <a:prstDash val="solid"/>
                      <a:round/>
                      <a:headEnd type="none" w="med" len="med"/>
                      <a:tailEnd type="none" w="med" len="med"/>
                    </a:lnR>
                    <a:lnT w="9525" cap="flat" cmpd="sng" algn="ctr">
                      <a:solidFill>
                        <a:srgbClr val="506B1F"/>
                      </a:solidFill>
                      <a:prstDash val="solid"/>
                      <a:round/>
                      <a:headEnd type="none" w="med" len="med"/>
                      <a:tailEnd type="none" w="med" len="med"/>
                    </a:lnT>
                    <a:lnB w="9525" cap="flat" cmpd="sng" algn="ctr">
                      <a:solidFill>
                        <a:srgbClr val="D029C2"/>
                      </a:solidFill>
                      <a:prstDash val="solid"/>
                      <a:round/>
                      <a:headEnd type="none" w="med" len="med"/>
                      <a:tailEnd type="none" w="med" len="med"/>
                    </a:lnB>
                    <a:solidFill>
                      <a:srgbClr val="FFFFFF"/>
                    </a:solidFill>
                  </a:tcPr>
                </a:tc>
                <a:tc>
                  <a:txBody>
                    <a:bodyPr/>
                    <a:lstStyle/>
                    <a:p>
                      <a:r>
                        <a:rPr lang="fr-FR" sz="1600" b="0" kern="1200">
                          <a:solidFill>
                            <a:schemeClr val="bg2"/>
                          </a:solidFill>
                          <a:latin typeface="+mn-lt"/>
                          <a:ea typeface="+mn-ea"/>
                          <a:cs typeface="+mn-cs"/>
                        </a:rPr>
                        <a:t>75th percentile of the sample</a:t>
                      </a:r>
                    </a:p>
                  </a:txBody>
                  <a:tcPr marL="76200" marR="76200" marT="76200" marB="76200" anchor="ctr">
                    <a:lnL w="9525" cap="flat" cmpd="sng" algn="ctr">
                      <a:solidFill>
                        <a:srgbClr val="20651F"/>
                      </a:solidFill>
                      <a:prstDash val="solid"/>
                      <a:round/>
                      <a:headEnd type="none" w="med" len="med"/>
                      <a:tailEnd type="none" w="med" len="med"/>
                    </a:lnL>
                    <a:lnR w="9525" cap="flat" cmpd="sng" algn="ctr">
                      <a:solidFill>
                        <a:srgbClr val="20651F"/>
                      </a:solidFill>
                      <a:prstDash val="solid"/>
                      <a:round/>
                      <a:headEnd type="none" w="med" len="med"/>
                      <a:tailEnd type="none" w="med" len="med"/>
                    </a:lnR>
                    <a:lnT w="9525" cap="flat" cmpd="sng" algn="ctr">
                      <a:solidFill>
                        <a:srgbClr val="20651F"/>
                      </a:solidFill>
                      <a:prstDash val="solid"/>
                      <a:round/>
                      <a:headEnd type="none" w="med" len="med"/>
                      <a:tailEnd type="none" w="med" len="med"/>
                    </a:lnT>
                    <a:lnB w="9525" cap="flat" cmpd="sng" algn="ctr">
                      <a:solidFill>
                        <a:srgbClr val="D029C2"/>
                      </a:solidFill>
                      <a:prstDash val="solid"/>
                      <a:round/>
                      <a:headEnd type="none" w="med" len="med"/>
                      <a:tailEnd type="none" w="med" len="med"/>
                    </a:lnB>
                    <a:solidFill>
                      <a:srgbClr val="FFFFFF"/>
                    </a:solidFill>
                  </a:tcPr>
                </a:tc>
                <a:extLst>
                  <a:ext uri="{0D108BD9-81ED-4DB2-BD59-A6C34878D82A}">
                    <a16:rowId xmlns:a16="http://schemas.microsoft.com/office/drawing/2014/main" val="590137402"/>
                  </a:ext>
                </a:extLst>
              </a:tr>
              <a:tr h="286525">
                <a:tc>
                  <a:txBody>
                    <a:bodyPr/>
                    <a:lstStyle/>
                    <a:p>
                      <a:r>
                        <a:rPr lang="fr-FR" sz="1600" b="0" kern="1200">
                          <a:solidFill>
                            <a:schemeClr val="bg2"/>
                          </a:solidFill>
                          <a:latin typeface="+mn-lt"/>
                          <a:ea typeface="+mn-ea"/>
                          <a:cs typeface="+mn-cs"/>
                        </a:rPr>
                        <a:t>Line through the box</a:t>
                      </a:r>
                    </a:p>
                  </a:txBody>
                  <a:tcPr marL="76200" marR="76200" marT="76200" marB="76200" anchor="ctr">
                    <a:lnL w="9525" cap="flat" cmpd="sng" algn="ctr">
                      <a:solidFill>
                        <a:srgbClr val="D029C2"/>
                      </a:solidFill>
                      <a:prstDash val="solid"/>
                      <a:round/>
                      <a:headEnd type="none" w="med" len="med"/>
                      <a:tailEnd type="none" w="med" len="med"/>
                    </a:lnL>
                    <a:lnR w="9525" cap="flat" cmpd="sng" algn="ctr">
                      <a:solidFill>
                        <a:srgbClr val="D029C2"/>
                      </a:solidFill>
                      <a:prstDash val="solid"/>
                      <a:round/>
                      <a:headEnd type="none" w="med" len="med"/>
                      <a:tailEnd type="none" w="med" len="med"/>
                    </a:lnR>
                    <a:lnT w="9525" cap="flat" cmpd="sng" algn="ctr">
                      <a:solidFill>
                        <a:srgbClr val="D029C2"/>
                      </a:solidFill>
                      <a:prstDash val="solid"/>
                      <a:round/>
                      <a:headEnd type="none" w="med" len="med"/>
                      <a:tailEnd type="none" w="med" len="med"/>
                    </a:lnT>
                    <a:lnB w="9525" cap="flat" cmpd="sng" algn="ctr">
                      <a:solidFill>
                        <a:srgbClr val="F06DDD"/>
                      </a:solidFill>
                      <a:prstDash val="solid"/>
                      <a:round/>
                      <a:headEnd type="none" w="med" len="med"/>
                      <a:tailEnd type="none" w="med" len="med"/>
                    </a:lnB>
                    <a:solidFill>
                      <a:srgbClr val="FFFFFF"/>
                    </a:solidFill>
                  </a:tcPr>
                </a:tc>
                <a:tc>
                  <a:txBody>
                    <a:bodyPr/>
                    <a:lstStyle/>
                    <a:p>
                      <a:r>
                        <a:rPr lang="fr-FR" sz="1600" b="0" kern="1200">
                          <a:solidFill>
                            <a:schemeClr val="bg2"/>
                          </a:solidFill>
                          <a:latin typeface="+mn-lt"/>
                          <a:ea typeface="+mn-ea"/>
                          <a:cs typeface="+mn-cs"/>
                        </a:rPr>
                        <a:t>Median of the sample</a:t>
                      </a:r>
                    </a:p>
                  </a:txBody>
                  <a:tcPr marL="76200" marR="76200" marT="76200" marB="76200" anchor="ctr">
                    <a:lnL w="9525" cap="flat" cmpd="sng" algn="ctr">
                      <a:solidFill>
                        <a:srgbClr val="D029C2"/>
                      </a:solidFill>
                      <a:prstDash val="solid"/>
                      <a:round/>
                      <a:headEnd type="none" w="med" len="med"/>
                      <a:tailEnd type="none" w="med" len="med"/>
                    </a:lnL>
                    <a:lnR w="9525" cap="flat" cmpd="sng" algn="ctr">
                      <a:solidFill>
                        <a:srgbClr val="D029C2"/>
                      </a:solidFill>
                      <a:prstDash val="solid"/>
                      <a:round/>
                      <a:headEnd type="none" w="med" len="med"/>
                      <a:tailEnd type="none" w="med" len="med"/>
                    </a:lnR>
                    <a:lnT w="9525" cap="flat" cmpd="sng" algn="ctr">
                      <a:solidFill>
                        <a:srgbClr val="D029C2"/>
                      </a:solidFill>
                      <a:prstDash val="solid"/>
                      <a:round/>
                      <a:headEnd type="none" w="med" len="med"/>
                      <a:tailEnd type="none" w="med" len="med"/>
                    </a:lnT>
                    <a:lnB w="9525" cap="flat" cmpd="sng" algn="ctr">
                      <a:solidFill>
                        <a:srgbClr val="4014DD"/>
                      </a:solidFill>
                      <a:prstDash val="solid"/>
                      <a:round/>
                      <a:headEnd type="none" w="med" len="med"/>
                      <a:tailEnd type="none" w="med" len="med"/>
                    </a:lnB>
                    <a:solidFill>
                      <a:srgbClr val="FFFFFF"/>
                    </a:solidFill>
                  </a:tcPr>
                </a:tc>
                <a:extLst>
                  <a:ext uri="{0D108BD9-81ED-4DB2-BD59-A6C34878D82A}">
                    <a16:rowId xmlns:a16="http://schemas.microsoft.com/office/drawing/2014/main" val="1368403744"/>
                  </a:ext>
                </a:extLst>
              </a:tr>
              <a:tr h="286525">
                <a:tc>
                  <a:txBody>
                    <a:bodyPr/>
                    <a:lstStyle/>
                    <a:p>
                      <a:r>
                        <a:rPr lang="fr-FR" sz="1600" b="0" kern="1200">
                          <a:solidFill>
                            <a:schemeClr val="bg2"/>
                          </a:solidFill>
                          <a:latin typeface="+mn-lt"/>
                          <a:ea typeface="+mn-ea"/>
                          <a:cs typeface="+mn-cs"/>
                        </a:rPr>
                        <a:t>Bottom of the box</a:t>
                      </a:r>
                    </a:p>
                  </a:txBody>
                  <a:tcPr marL="76200" marR="76200" marT="76200" marB="76200" anchor="ctr">
                    <a:lnL w="9525" cap="flat" cmpd="sng" algn="ctr">
                      <a:solidFill>
                        <a:srgbClr val="F06DDD"/>
                      </a:solidFill>
                      <a:prstDash val="solid"/>
                      <a:round/>
                      <a:headEnd type="none" w="med" len="med"/>
                      <a:tailEnd type="none" w="med" len="med"/>
                    </a:lnL>
                    <a:lnR w="9525" cap="flat" cmpd="sng" algn="ctr">
                      <a:solidFill>
                        <a:srgbClr val="4014DD"/>
                      </a:solidFill>
                      <a:prstDash val="solid"/>
                      <a:round/>
                      <a:headEnd type="none" w="med" len="med"/>
                      <a:tailEnd type="none" w="med" len="med"/>
                    </a:lnR>
                    <a:lnT w="9525" cap="flat" cmpd="sng" algn="ctr">
                      <a:solidFill>
                        <a:srgbClr val="F06DDD"/>
                      </a:solidFill>
                      <a:prstDash val="solid"/>
                      <a:round/>
                      <a:headEnd type="none" w="med" len="med"/>
                      <a:tailEnd type="none" w="med" len="med"/>
                    </a:lnT>
                    <a:lnB w="9525" cap="flat" cmpd="sng" algn="ctr">
                      <a:solidFill>
                        <a:srgbClr val="3058DC"/>
                      </a:solidFill>
                      <a:prstDash val="solid"/>
                      <a:round/>
                      <a:headEnd type="none" w="med" len="med"/>
                      <a:tailEnd type="none" w="med" len="med"/>
                    </a:lnB>
                    <a:solidFill>
                      <a:srgbClr val="FFFFFF"/>
                    </a:solidFill>
                  </a:tcPr>
                </a:tc>
                <a:tc>
                  <a:txBody>
                    <a:bodyPr/>
                    <a:lstStyle/>
                    <a:p>
                      <a:r>
                        <a:rPr lang="fr-FR" sz="1600" b="0" kern="1200">
                          <a:solidFill>
                            <a:schemeClr val="bg2"/>
                          </a:solidFill>
                          <a:latin typeface="+mn-lt"/>
                          <a:ea typeface="+mn-ea"/>
                          <a:cs typeface="+mn-cs"/>
                        </a:rPr>
                        <a:t>25th percentile of the sample</a:t>
                      </a:r>
                    </a:p>
                  </a:txBody>
                  <a:tcPr marL="76200" marR="76200" marT="76200" marB="76200" anchor="ctr">
                    <a:lnL w="9525" cap="flat" cmpd="sng" algn="ctr">
                      <a:solidFill>
                        <a:srgbClr val="4014DD"/>
                      </a:solidFill>
                      <a:prstDash val="solid"/>
                      <a:round/>
                      <a:headEnd type="none" w="med" len="med"/>
                      <a:tailEnd type="none" w="med" len="med"/>
                    </a:lnL>
                    <a:lnR w="9525" cap="flat" cmpd="sng" algn="ctr">
                      <a:solidFill>
                        <a:srgbClr val="4014DD"/>
                      </a:solidFill>
                      <a:prstDash val="solid"/>
                      <a:round/>
                      <a:headEnd type="none" w="med" len="med"/>
                      <a:tailEnd type="none" w="med" len="med"/>
                    </a:lnR>
                    <a:lnT w="9525" cap="flat" cmpd="sng" algn="ctr">
                      <a:solidFill>
                        <a:srgbClr val="4014DD"/>
                      </a:solidFill>
                      <a:prstDash val="solid"/>
                      <a:round/>
                      <a:headEnd type="none" w="med" len="med"/>
                      <a:tailEnd type="none" w="med" len="med"/>
                    </a:lnT>
                    <a:lnB w="9525" cap="flat" cmpd="sng" algn="ctr">
                      <a:solidFill>
                        <a:srgbClr val="E053DB"/>
                      </a:solidFill>
                      <a:prstDash val="solid"/>
                      <a:round/>
                      <a:headEnd type="none" w="med" len="med"/>
                      <a:tailEnd type="none" w="med" len="med"/>
                    </a:lnB>
                    <a:solidFill>
                      <a:srgbClr val="FFFFFF"/>
                    </a:solidFill>
                  </a:tcPr>
                </a:tc>
                <a:extLst>
                  <a:ext uri="{0D108BD9-81ED-4DB2-BD59-A6C34878D82A}">
                    <a16:rowId xmlns:a16="http://schemas.microsoft.com/office/drawing/2014/main" val="2950422329"/>
                  </a:ext>
                </a:extLst>
              </a:tr>
              <a:tr h="286525">
                <a:tc>
                  <a:txBody>
                    <a:bodyPr/>
                    <a:lstStyle/>
                    <a:p>
                      <a:r>
                        <a:rPr lang="fr-FR" sz="1600" b="0" kern="1200">
                          <a:solidFill>
                            <a:schemeClr val="bg2"/>
                          </a:solidFill>
                          <a:latin typeface="+mn-lt"/>
                          <a:ea typeface="+mn-ea"/>
                          <a:cs typeface="+mn-cs"/>
                        </a:rPr>
                        <a:t>Bottom of the lower whisker</a:t>
                      </a:r>
                    </a:p>
                  </a:txBody>
                  <a:tcPr marL="76200" marR="76200" marT="76200" marB="76200" anchor="ctr">
                    <a:lnL w="9525" cap="flat" cmpd="sng" algn="ctr">
                      <a:solidFill>
                        <a:srgbClr val="3058DC"/>
                      </a:solidFill>
                      <a:prstDash val="solid"/>
                      <a:round/>
                      <a:headEnd type="none" w="med" len="med"/>
                      <a:tailEnd type="none" w="med" len="med"/>
                    </a:lnL>
                    <a:lnR w="9525" cap="flat" cmpd="sng" algn="ctr">
                      <a:solidFill>
                        <a:srgbClr val="E053DB"/>
                      </a:solidFill>
                      <a:prstDash val="solid"/>
                      <a:round/>
                      <a:headEnd type="none" w="med" len="med"/>
                      <a:tailEnd type="none" w="med" len="med"/>
                    </a:lnR>
                    <a:lnT w="9525" cap="flat" cmpd="sng" algn="ctr">
                      <a:solidFill>
                        <a:srgbClr val="3058DC"/>
                      </a:solidFill>
                      <a:prstDash val="solid"/>
                      <a:round/>
                      <a:headEnd type="none" w="med" len="med"/>
                      <a:tailEnd type="none" w="med" len="med"/>
                    </a:lnT>
                    <a:lnB w="9525" cap="flat" cmpd="sng" algn="ctr">
                      <a:solidFill>
                        <a:srgbClr val="E053DB"/>
                      </a:solidFill>
                      <a:prstDash val="solid"/>
                      <a:round/>
                      <a:headEnd type="none" w="med" len="med"/>
                      <a:tailEnd type="none" w="med" len="med"/>
                    </a:lnB>
                    <a:solidFill>
                      <a:srgbClr val="FFFFFF"/>
                    </a:solidFill>
                  </a:tcPr>
                </a:tc>
                <a:tc>
                  <a:txBody>
                    <a:bodyPr/>
                    <a:lstStyle/>
                    <a:p>
                      <a:r>
                        <a:rPr lang="fr-FR" sz="1600" b="0" kern="1200">
                          <a:solidFill>
                            <a:schemeClr val="bg2"/>
                          </a:solidFill>
                          <a:latin typeface="+mn-lt"/>
                          <a:ea typeface="+mn-ea"/>
                          <a:cs typeface="+mn-cs"/>
                        </a:rPr>
                        <a:t>Minimum of the sample</a:t>
                      </a:r>
                    </a:p>
                  </a:txBody>
                  <a:tcPr marL="76200" marR="76200" marT="76200" marB="76200" anchor="ctr">
                    <a:lnL w="9525" cap="flat" cmpd="sng" algn="ctr">
                      <a:solidFill>
                        <a:srgbClr val="E053DB"/>
                      </a:solidFill>
                      <a:prstDash val="solid"/>
                      <a:round/>
                      <a:headEnd type="none" w="med" len="med"/>
                      <a:tailEnd type="none" w="med" len="med"/>
                    </a:lnL>
                    <a:lnR w="9525" cap="flat" cmpd="sng" algn="ctr">
                      <a:solidFill>
                        <a:srgbClr val="E053DB"/>
                      </a:solidFill>
                      <a:prstDash val="solid"/>
                      <a:round/>
                      <a:headEnd type="none" w="med" len="med"/>
                      <a:tailEnd type="none" w="med" len="med"/>
                    </a:lnR>
                    <a:lnT w="9525" cap="flat" cmpd="sng" algn="ctr">
                      <a:solidFill>
                        <a:srgbClr val="E053DB"/>
                      </a:solidFill>
                      <a:prstDash val="solid"/>
                      <a:round/>
                      <a:headEnd type="none" w="med" len="med"/>
                      <a:tailEnd type="none" w="med" len="med"/>
                    </a:lnT>
                    <a:lnB w="9525" cap="flat" cmpd="sng" algn="ctr">
                      <a:solidFill>
                        <a:srgbClr val="9046DB"/>
                      </a:solidFill>
                      <a:prstDash val="solid"/>
                      <a:round/>
                      <a:headEnd type="none" w="med" len="med"/>
                      <a:tailEnd type="none" w="med" len="med"/>
                    </a:lnB>
                    <a:solidFill>
                      <a:srgbClr val="FFFFFF"/>
                    </a:solidFill>
                  </a:tcPr>
                </a:tc>
                <a:extLst>
                  <a:ext uri="{0D108BD9-81ED-4DB2-BD59-A6C34878D82A}">
                    <a16:rowId xmlns:a16="http://schemas.microsoft.com/office/drawing/2014/main" val="2674432879"/>
                  </a:ext>
                </a:extLst>
              </a:tr>
              <a:tr h="286525">
                <a:tc>
                  <a:txBody>
                    <a:bodyPr/>
                    <a:lstStyle/>
                    <a:p>
                      <a:r>
                        <a:rPr lang="fr-FR" sz="1600" b="0" kern="1200">
                          <a:solidFill>
                            <a:schemeClr val="bg2"/>
                          </a:solidFill>
                          <a:latin typeface="+mn-lt"/>
                          <a:ea typeface="+mn-ea"/>
                          <a:cs typeface="+mn-cs"/>
                        </a:rPr>
                        <a:t>× markers</a:t>
                      </a:r>
                    </a:p>
                  </a:txBody>
                  <a:tcPr marL="76200" marR="76200" marT="76200" marB="76200" anchor="ctr">
                    <a:lnL w="9525" cap="flat" cmpd="sng" algn="ctr">
                      <a:solidFill>
                        <a:srgbClr val="E053DB"/>
                      </a:solidFill>
                      <a:prstDash val="solid"/>
                      <a:round/>
                      <a:headEnd type="none" w="med" len="med"/>
                      <a:tailEnd type="none" w="med" len="med"/>
                    </a:lnL>
                    <a:lnR w="9525" cap="flat" cmpd="sng" algn="ctr">
                      <a:solidFill>
                        <a:srgbClr val="9046DB"/>
                      </a:solidFill>
                      <a:prstDash val="solid"/>
                      <a:round/>
                      <a:headEnd type="none" w="med" len="med"/>
                      <a:tailEnd type="none" w="med" len="med"/>
                    </a:lnR>
                    <a:lnT w="9525" cap="flat" cmpd="sng" algn="ctr">
                      <a:solidFill>
                        <a:srgbClr val="E053DB"/>
                      </a:solidFill>
                      <a:prstDash val="solid"/>
                      <a:round/>
                      <a:headEnd type="none" w="med" len="med"/>
                      <a:tailEnd type="none" w="med" len="med"/>
                    </a:lnT>
                    <a:lnB w="9525" cap="flat" cmpd="sng" algn="ctr">
                      <a:solidFill>
                        <a:srgbClr val="E053DB"/>
                      </a:solidFill>
                      <a:prstDash val="solid"/>
                      <a:round/>
                      <a:headEnd type="none" w="med" len="med"/>
                      <a:tailEnd type="none" w="med" len="med"/>
                    </a:lnB>
                    <a:solidFill>
                      <a:srgbClr val="FFFFFF"/>
                    </a:solidFill>
                  </a:tcPr>
                </a:tc>
                <a:tc>
                  <a:txBody>
                    <a:bodyPr/>
                    <a:lstStyle/>
                    <a:p>
                      <a:r>
                        <a:rPr lang="fr-FR" sz="1600" b="0" kern="1200" dirty="0" err="1">
                          <a:solidFill>
                            <a:schemeClr val="bg2"/>
                          </a:solidFill>
                          <a:latin typeface="+mn-lt"/>
                          <a:ea typeface="+mn-ea"/>
                          <a:cs typeface="+mn-cs"/>
                        </a:rPr>
                        <a:t>Mean</a:t>
                      </a:r>
                      <a:r>
                        <a:rPr lang="fr-FR" sz="1600" b="0" kern="1200" dirty="0">
                          <a:solidFill>
                            <a:schemeClr val="bg2"/>
                          </a:solidFill>
                          <a:latin typeface="+mn-lt"/>
                          <a:ea typeface="+mn-ea"/>
                          <a:cs typeface="+mn-cs"/>
                        </a:rPr>
                        <a:t> of the </a:t>
                      </a:r>
                      <a:r>
                        <a:rPr lang="fr-FR" sz="1600" b="0" kern="1200" dirty="0" err="1">
                          <a:solidFill>
                            <a:schemeClr val="bg2"/>
                          </a:solidFill>
                          <a:latin typeface="+mn-lt"/>
                          <a:ea typeface="+mn-ea"/>
                          <a:cs typeface="+mn-cs"/>
                        </a:rPr>
                        <a:t>sample</a:t>
                      </a:r>
                      <a:endParaRPr lang="fr-FR" sz="1600" b="0" kern="1200" dirty="0">
                        <a:solidFill>
                          <a:schemeClr val="bg2"/>
                        </a:solidFill>
                        <a:latin typeface="+mn-lt"/>
                        <a:ea typeface="+mn-ea"/>
                        <a:cs typeface="+mn-cs"/>
                      </a:endParaRPr>
                    </a:p>
                  </a:txBody>
                  <a:tcPr marL="76200" marR="76200" marT="76200" marB="76200" anchor="ctr">
                    <a:lnL w="9525" cap="flat" cmpd="sng" algn="ctr">
                      <a:solidFill>
                        <a:srgbClr val="9046DB"/>
                      </a:solidFill>
                      <a:prstDash val="solid"/>
                      <a:round/>
                      <a:headEnd type="none" w="med" len="med"/>
                      <a:tailEnd type="none" w="med" len="med"/>
                    </a:lnL>
                    <a:lnR w="9525" cap="flat" cmpd="sng" algn="ctr">
                      <a:solidFill>
                        <a:srgbClr val="9046DB"/>
                      </a:solidFill>
                      <a:prstDash val="solid"/>
                      <a:round/>
                      <a:headEnd type="none" w="med" len="med"/>
                      <a:tailEnd type="none" w="med" len="med"/>
                    </a:lnR>
                    <a:lnT w="9525" cap="flat" cmpd="sng" algn="ctr">
                      <a:solidFill>
                        <a:srgbClr val="9046DB"/>
                      </a:solidFill>
                      <a:prstDash val="solid"/>
                      <a:round/>
                      <a:headEnd type="none" w="med" len="med"/>
                      <a:tailEnd type="none" w="med" len="med"/>
                    </a:lnT>
                    <a:lnB w="9525" cap="flat" cmpd="sng" algn="ctr">
                      <a:solidFill>
                        <a:srgbClr val="9046DB"/>
                      </a:solidFill>
                      <a:prstDash val="solid"/>
                      <a:round/>
                      <a:headEnd type="none" w="med" len="med"/>
                      <a:tailEnd type="none" w="med" len="med"/>
                    </a:lnB>
                    <a:solidFill>
                      <a:srgbClr val="FFFFFF"/>
                    </a:solidFill>
                  </a:tcPr>
                </a:tc>
                <a:extLst>
                  <a:ext uri="{0D108BD9-81ED-4DB2-BD59-A6C34878D82A}">
                    <a16:rowId xmlns:a16="http://schemas.microsoft.com/office/drawing/2014/main" val="3846237261"/>
                  </a:ext>
                </a:extLst>
              </a:tr>
            </a:tbl>
          </a:graphicData>
        </a:graphic>
      </p:graphicFrame>
    </p:spTree>
    <p:extLst>
      <p:ext uri="{BB962C8B-B14F-4D97-AF65-F5344CB8AC3E}">
        <p14:creationId xmlns:p14="http://schemas.microsoft.com/office/powerpoint/2010/main" val="674134617"/>
      </p:ext>
    </p:ext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11311137" cy="5128492"/>
          </a:xfrm>
        </p:spPr>
        <p:txBody>
          <a:bodyPr>
            <a:normAutofit/>
          </a:bodyPr>
          <a:lstStyle/>
          <a:p>
            <a:pPr lvl="3"/>
            <a:r>
              <a:rPr lang="en-US" dirty="0">
                <a:ea typeface="+mj-ea"/>
                <a:cs typeface="+mj-cs"/>
              </a:rPr>
              <a:t>Sparklines</a:t>
            </a:r>
            <a:endParaRPr lang="en-US" sz="1800" dirty="0">
              <a:ea typeface="+mj-ea"/>
              <a:cs typeface="+mj-cs"/>
            </a:endParaRPr>
          </a:p>
          <a:p>
            <a:pPr lvl="3"/>
            <a:r>
              <a:rPr lang="fr-FR" sz="1600" b="0" dirty="0" err="1"/>
              <a:t>Sparklines</a:t>
            </a:r>
            <a:r>
              <a:rPr lang="fr-FR" sz="1600" b="0" dirty="0"/>
              <a:t> are </a:t>
            </a:r>
            <a:r>
              <a:rPr lang="fr-FR" sz="1600" b="0" dirty="0" err="1"/>
              <a:t>tiny</a:t>
            </a:r>
            <a:r>
              <a:rPr lang="fr-FR" sz="1600" b="0" dirty="0"/>
              <a:t> charts </a:t>
            </a:r>
            <a:r>
              <a:rPr lang="fr-FR" sz="1600" b="0" dirty="0" err="1"/>
              <a:t>that</a:t>
            </a:r>
            <a:r>
              <a:rPr lang="fr-FR" sz="1600" b="0" dirty="0"/>
              <a:t> </a:t>
            </a:r>
            <a:r>
              <a:rPr lang="fr-FR" sz="1600" b="0" dirty="0" err="1"/>
              <a:t>reside</a:t>
            </a:r>
            <a:r>
              <a:rPr lang="fr-FR" sz="1600" b="0" dirty="0"/>
              <a:t> in a </a:t>
            </a:r>
            <a:r>
              <a:rPr lang="fr-FR" sz="1600" b="0" dirty="0" err="1"/>
              <a:t>cell</a:t>
            </a:r>
            <a:r>
              <a:rPr lang="fr-FR" sz="1600" b="0" dirty="0"/>
              <a:t> in Excel. </a:t>
            </a:r>
            <a:r>
              <a:rPr lang="fr-FR" sz="1600" b="0" dirty="0" err="1"/>
              <a:t>These</a:t>
            </a:r>
            <a:r>
              <a:rPr lang="fr-FR" sz="1600" b="0" dirty="0"/>
              <a:t> charts are </a:t>
            </a:r>
            <a:r>
              <a:rPr lang="fr-FR" sz="1600" b="0" dirty="0" err="1"/>
              <a:t>used</a:t>
            </a:r>
            <a:r>
              <a:rPr lang="fr-FR" sz="1600" b="0" dirty="0"/>
              <a:t> to show a trend over time or the variation in the </a:t>
            </a:r>
            <a:r>
              <a:rPr lang="fr-FR" sz="1600" b="0" dirty="0" err="1"/>
              <a:t>dataset</a:t>
            </a:r>
            <a:r>
              <a:rPr lang="fr-FR" sz="1600" b="0" dirty="0"/>
              <a:t>. You can use </a:t>
            </a:r>
            <a:r>
              <a:rPr lang="fr-FR" sz="1600" b="0" dirty="0" err="1"/>
              <a:t>these</a:t>
            </a:r>
            <a:r>
              <a:rPr lang="fr-FR" sz="1600" b="0" dirty="0"/>
              <a:t> </a:t>
            </a:r>
            <a:r>
              <a:rPr lang="fr-FR" sz="1600" b="0" dirty="0" err="1"/>
              <a:t>sparklines</a:t>
            </a:r>
            <a:r>
              <a:rPr lang="fr-FR" sz="1600" b="0" dirty="0"/>
              <a:t> to </a:t>
            </a:r>
            <a:r>
              <a:rPr lang="fr-FR" sz="1600" b="0" dirty="0" err="1"/>
              <a:t>make</a:t>
            </a:r>
            <a:r>
              <a:rPr lang="fr-FR" sz="1600" b="0" dirty="0"/>
              <a:t> </a:t>
            </a:r>
            <a:r>
              <a:rPr lang="fr-FR" sz="1600" b="0" dirty="0" err="1"/>
              <a:t>your</a:t>
            </a:r>
            <a:r>
              <a:rPr lang="fr-FR" sz="1600" b="0" dirty="0"/>
              <a:t> </a:t>
            </a:r>
            <a:r>
              <a:rPr lang="fr-FR" sz="1600" b="0" dirty="0" err="1"/>
              <a:t>bland</a:t>
            </a:r>
            <a:r>
              <a:rPr lang="fr-FR" sz="1600" b="0" dirty="0"/>
              <a:t> data look </a:t>
            </a:r>
            <a:r>
              <a:rPr lang="fr-FR" sz="1600" b="0" dirty="0" err="1"/>
              <a:t>better</a:t>
            </a:r>
            <a:r>
              <a:rPr lang="fr-FR" sz="1600" b="0" dirty="0"/>
              <a:t> by </a:t>
            </a:r>
            <a:r>
              <a:rPr lang="fr-FR" sz="1600" b="0" dirty="0" err="1"/>
              <a:t>adding</a:t>
            </a:r>
            <a:r>
              <a:rPr lang="fr-FR" sz="1600" b="0" dirty="0"/>
              <a:t> </a:t>
            </a:r>
            <a:r>
              <a:rPr lang="fr-FR" sz="1600" b="0" dirty="0" err="1"/>
              <a:t>this</a:t>
            </a:r>
            <a:r>
              <a:rPr lang="fr-FR" sz="1600" b="0" dirty="0"/>
              <a:t> layer of </a:t>
            </a:r>
            <a:r>
              <a:rPr lang="fr-FR" sz="1600" b="0" dirty="0" err="1"/>
              <a:t>visual</a:t>
            </a:r>
            <a:r>
              <a:rPr lang="fr-FR" sz="1600" b="0" dirty="0"/>
              <a:t> </a:t>
            </a:r>
            <a:r>
              <a:rPr lang="fr-FR" sz="1600" b="0" dirty="0" err="1"/>
              <a:t>analysis</a:t>
            </a:r>
            <a:r>
              <a:rPr lang="fr-FR" sz="1600" b="0" dirty="0"/>
              <a:t>.</a:t>
            </a:r>
            <a:endParaRPr lang="en-US" sz="1600" b="0" dirty="0"/>
          </a:p>
          <a:p>
            <a:pPr lvl="3"/>
            <a:endParaRPr lang="en-US" sz="1600" b="0" dirty="0"/>
          </a:p>
          <a:p>
            <a:pPr lvl="3"/>
            <a:r>
              <a:rPr lang="en-US" b="0" dirty="0"/>
              <a:t> </a:t>
            </a:r>
          </a:p>
          <a:p>
            <a:pPr lvl="3"/>
            <a:endParaRPr lang="en-US"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65</a:t>
            </a:fld>
            <a:endParaRPr lang="nl-NL"/>
          </a:p>
        </p:txBody>
      </p:sp>
      <p:pic>
        <p:nvPicPr>
          <p:cNvPr id="6" name="Image 5">
            <a:extLst>
              <a:ext uri="{FF2B5EF4-FFF2-40B4-BE49-F238E27FC236}">
                <a16:creationId xmlns:a16="http://schemas.microsoft.com/office/drawing/2014/main" id="{DBF20B24-534B-0B76-E6A4-7D069E476BA2}"/>
              </a:ext>
            </a:extLst>
          </p:cNvPr>
          <p:cNvPicPr>
            <a:picLocks noChangeAspect="1"/>
          </p:cNvPicPr>
          <p:nvPr/>
        </p:nvPicPr>
        <p:blipFill>
          <a:blip r:embed="rId2"/>
          <a:stretch>
            <a:fillRect/>
          </a:stretch>
        </p:blipFill>
        <p:spPr>
          <a:xfrm>
            <a:off x="1922711" y="2708920"/>
            <a:ext cx="7772400" cy="3170659"/>
          </a:xfrm>
          <a:prstGeom prst="rect">
            <a:avLst/>
          </a:prstGeom>
        </p:spPr>
      </p:pic>
      <p:sp>
        <p:nvSpPr>
          <p:cNvPr id="9" name="Parchemin : vertical 2">
            <a:extLst>
              <a:ext uri="{FF2B5EF4-FFF2-40B4-BE49-F238E27FC236}">
                <a16:creationId xmlns:a16="http://schemas.microsoft.com/office/drawing/2014/main" id="{E807F97E-26EF-76D6-6EF7-E91DC5B5CAB8}"/>
              </a:ext>
            </a:extLst>
          </p:cNvPr>
          <p:cNvSpPr/>
          <p:nvPr/>
        </p:nvSpPr>
        <p:spPr>
          <a:xfrm>
            <a:off x="10142727" y="149920"/>
            <a:ext cx="1728192" cy="1373584"/>
          </a:xfrm>
          <a:prstGeom prst="verticalScroll">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Démo</a:t>
            </a:r>
          </a:p>
        </p:txBody>
      </p:sp>
    </p:spTree>
    <p:extLst>
      <p:ext uri="{BB962C8B-B14F-4D97-AF65-F5344CB8AC3E}">
        <p14:creationId xmlns:p14="http://schemas.microsoft.com/office/powerpoint/2010/main" val="4231901736"/>
      </p:ext>
    </p:ext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11311137" cy="5128492"/>
          </a:xfrm>
        </p:spPr>
        <p:txBody>
          <a:bodyPr>
            <a:normAutofit/>
          </a:bodyPr>
          <a:lstStyle/>
          <a:p>
            <a:pPr lvl="3"/>
            <a:r>
              <a:rPr lang="en-US" dirty="0">
                <a:ea typeface="+mj-ea"/>
                <a:cs typeface="+mj-cs"/>
              </a:rPr>
              <a:t>Control charts</a:t>
            </a:r>
          </a:p>
          <a:p>
            <a:pPr lvl="3"/>
            <a:r>
              <a:rPr lang="en-US" altLang="fr-FR" sz="1600" b="0" dirty="0"/>
              <a:t>The control chart is a graph used to study how a process changes over time. Data are plotted in time order. A control chart always has a central line for the average, an upper line for the upper control limit, and a lower line for the lower control limit. These lines are determined from historical data.</a:t>
            </a:r>
          </a:p>
          <a:p>
            <a:pPr lvl="3"/>
            <a:endParaRPr lang="en-US" sz="1600" b="0" dirty="0"/>
          </a:p>
          <a:p>
            <a:pPr lvl="3"/>
            <a:endParaRPr lang="en-US" sz="1600" b="0" dirty="0"/>
          </a:p>
          <a:p>
            <a:pPr lvl="3"/>
            <a:r>
              <a:rPr lang="en-US" b="0" dirty="0"/>
              <a:t> </a:t>
            </a:r>
          </a:p>
          <a:p>
            <a:pPr lvl="3"/>
            <a:endParaRPr lang="en-US"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66</a:t>
            </a:fld>
            <a:endParaRPr lang="nl-NL"/>
          </a:p>
        </p:txBody>
      </p:sp>
      <p:sp>
        <p:nvSpPr>
          <p:cNvPr id="9" name="Parchemin : vertical 2">
            <a:extLst>
              <a:ext uri="{FF2B5EF4-FFF2-40B4-BE49-F238E27FC236}">
                <a16:creationId xmlns:a16="http://schemas.microsoft.com/office/drawing/2014/main" id="{E807F97E-26EF-76D6-6EF7-E91DC5B5CAB8}"/>
              </a:ext>
            </a:extLst>
          </p:cNvPr>
          <p:cNvSpPr/>
          <p:nvPr/>
        </p:nvSpPr>
        <p:spPr>
          <a:xfrm>
            <a:off x="10142727" y="149920"/>
            <a:ext cx="1728192" cy="1373584"/>
          </a:xfrm>
          <a:prstGeom prst="verticalScroll">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Démo</a:t>
            </a:r>
          </a:p>
        </p:txBody>
      </p:sp>
      <p:pic>
        <p:nvPicPr>
          <p:cNvPr id="11" name="Image 10">
            <a:extLst>
              <a:ext uri="{FF2B5EF4-FFF2-40B4-BE49-F238E27FC236}">
                <a16:creationId xmlns:a16="http://schemas.microsoft.com/office/drawing/2014/main" id="{E382A5BA-C46F-425B-C9B2-0609CBDDB5CD}"/>
              </a:ext>
            </a:extLst>
          </p:cNvPr>
          <p:cNvPicPr>
            <a:picLocks noChangeAspect="1"/>
          </p:cNvPicPr>
          <p:nvPr/>
        </p:nvPicPr>
        <p:blipFill>
          <a:blip r:embed="rId2"/>
          <a:stretch>
            <a:fillRect/>
          </a:stretch>
        </p:blipFill>
        <p:spPr>
          <a:xfrm>
            <a:off x="1850703" y="2440902"/>
            <a:ext cx="7416824" cy="3760157"/>
          </a:xfrm>
          <a:prstGeom prst="rect">
            <a:avLst/>
          </a:prstGeom>
        </p:spPr>
      </p:pic>
    </p:spTree>
    <p:extLst>
      <p:ext uri="{BB962C8B-B14F-4D97-AF65-F5344CB8AC3E}">
        <p14:creationId xmlns:p14="http://schemas.microsoft.com/office/powerpoint/2010/main" val="419791201"/>
      </p:ext>
    </p:extLst>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dirty="0"/>
              <a:t>Data cleansing</a:t>
            </a:r>
          </a:p>
        </p:txBody>
      </p:sp>
      <p:sp>
        <p:nvSpPr>
          <p:cNvPr id="8" name="Tijdelijke aanduiding voor verticale tekst 7"/>
          <p:cNvSpPr>
            <a:spLocks noGrp="1"/>
          </p:cNvSpPr>
          <p:nvPr>
            <p:ph type="body" orient="vert" idx="1"/>
          </p:nvPr>
        </p:nvSpPr>
        <p:spPr>
          <a:xfrm>
            <a:off x="404662" y="1252836"/>
            <a:ext cx="11167121" cy="5128492"/>
          </a:xfrm>
        </p:spPr>
        <p:txBody>
          <a:bodyPr>
            <a:normAutofit/>
          </a:bodyPr>
          <a:lstStyle/>
          <a:p>
            <a:pPr lvl="3"/>
            <a:r>
              <a:rPr lang="en-US" sz="1800" dirty="0">
                <a:ea typeface="+mj-ea"/>
                <a:cs typeface="+mj-cs"/>
              </a:rPr>
              <a:t>Prepare Data before Analysis</a:t>
            </a:r>
          </a:p>
          <a:p>
            <a:pPr lvl="3"/>
            <a:r>
              <a:rPr lang="en-US" sz="1700" b="0" dirty="0"/>
              <a:t>Data cleaning is the process of identifying incomplete, inaccurate and/or irrelevant parts of a dataset and making corrections by modifying, replacing or deleting the ‘dirty’ data.</a:t>
            </a:r>
          </a:p>
          <a:p>
            <a:pPr lvl="3"/>
            <a:r>
              <a:rPr lang="en-US" sz="1700" b="0" dirty="0"/>
              <a:t>Data analysis should take place only after the data have been cleaned as it is important that the results of your analysis be built on accurate and strong data.</a:t>
            </a:r>
          </a:p>
          <a:p>
            <a:pPr lvl="3"/>
            <a:r>
              <a:rPr lang="en-US" sz="1700" b="0" dirty="0"/>
              <a:t>Data cleaning also has profound impacts on both the design process and analysis </a:t>
            </a:r>
            <a:r>
              <a:rPr lang="en-US" sz="1700" b="0" dirty="0">
                <a:sym typeface="Wingdings" panose="05000000000000000000" pitchFamily="2" charset="2"/>
              </a:rPr>
              <a:t> A</a:t>
            </a:r>
            <a:r>
              <a:rPr lang="en-US" sz="1700" b="0" dirty="0"/>
              <a:t>nalysis conducted on carefully cleaned data leads to clearer conclusions.</a:t>
            </a:r>
            <a:endParaRPr lang="nl-NL" sz="1700"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67</a:t>
            </a:fld>
            <a:endParaRPr lang="nl-NL"/>
          </a:p>
        </p:txBody>
      </p:sp>
      <p:pic>
        <p:nvPicPr>
          <p:cNvPr id="4" name="Picture 3">
            <a:extLst>
              <a:ext uri="{FF2B5EF4-FFF2-40B4-BE49-F238E27FC236}">
                <a16:creationId xmlns:a16="http://schemas.microsoft.com/office/drawing/2014/main" id="{1F3E21CF-2B08-5AA7-4F06-B8DF4E6E7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5841" y="4221088"/>
            <a:ext cx="6666667" cy="695238"/>
          </a:xfrm>
          <a:prstGeom prst="rect">
            <a:avLst/>
          </a:prstGeom>
        </p:spPr>
      </p:pic>
    </p:spTree>
    <p:extLst>
      <p:ext uri="{BB962C8B-B14F-4D97-AF65-F5344CB8AC3E}">
        <p14:creationId xmlns:p14="http://schemas.microsoft.com/office/powerpoint/2010/main" val="2522892175"/>
      </p:ext>
    </p:extLst>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fontScale="90000"/>
          </a:bodyPr>
          <a:lstStyle/>
          <a:p>
            <a:pPr>
              <a:lnSpc>
                <a:spcPct val="90000"/>
              </a:lnSpc>
            </a:pPr>
            <a:r>
              <a:rPr lang="nl-NL" sz="3100" dirty="0"/>
              <a:t>Data cleansing : </a:t>
            </a:r>
            <a:r>
              <a:rPr lang="en-US" sz="3200" dirty="0">
                <a:ea typeface="+mj-ea"/>
                <a:cs typeface="+mj-cs"/>
              </a:rPr>
              <a:t>Data Cleaning Techniques</a:t>
            </a:r>
            <a:endParaRPr lang="nl-NL" sz="3100" dirty="0"/>
          </a:p>
        </p:txBody>
      </p:sp>
      <p:sp>
        <p:nvSpPr>
          <p:cNvPr id="8" name="Tijdelijke aanduiding voor verticale tekst 7"/>
          <p:cNvSpPr>
            <a:spLocks noGrp="1"/>
          </p:cNvSpPr>
          <p:nvPr>
            <p:ph type="body" orient="vert" idx="1"/>
          </p:nvPr>
        </p:nvSpPr>
        <p:spPr>
          <a:xfrm>
            <a:off x="404662" y="1252836"/>
            <a:ext cx="11167121" cy="5128492"/>
          </a:xfrm>
        </p:spPr>
        <p:txBody>
          <a:bodyPr>
            <a:normAutofit/>
          </a:bodyPr>
          <a:lstStyle/>
          <a:p>
            <a:pPr lvl="3"/>
            <a:r>
              <a:rPr lang="en-US" sz="1800" dirty="0">
                <a:ea typeface="+mj-ea"/>
                <a:cs typeface="+mj-cs"/>
              </a:rPr>
              <a:t>Remove Duplicates – Part 1</a:t>
            </a:r>
          </a:p>
          <a:p>
            <a:pPr lvl="3"/>
            <a:r>
              <a:rPr lang="en-US" sz="1600" b="0" dirty="0">
                <a:ea typeface="+mj-ea"/>
                <a:cs typeface="+mj-cs"/>
              </a:rPr>
              <a:t>One of the easiest ways of cleaning data in Excel is to remove duplicates. There is a considerable probability that it might unintentionally duplicate the data without the user's knowledge. In such scenarios, you can eliminate duplicate values.</a:t>
            </a:r>
          </a:p>
          <a:p>
            <a:pPr lvl="3"/>
            <a:endParaRPr lang="en-US" sz="1600" b="0" dirty="0">
              <a:ea typeface="+mj-ea"/>
              <a:cs typeface="+mj-cs"/>
            </a:endParaRPr>
          </a:p>
          <a:p>
            <a:pPr lvl="3"/>
            <a:endParaRPr lang="en-US" sz="1600" b="0" dirty="0">
              <a:ea typeface="+mj-ea"/>
              <a:cs typeface="+mj-cs"/>
            </a:endParaRPr>
          </a:p>
          <a:p>
            <a:pPr lvl="3"/>
            <a:endParaRPr lang="en-US" sz="1600" b="0" dirty="0">
              <a:ea typeface="+mj-ea"/>
              <a:cs typeface="+mj-cs"/>
            </a:endParaRPr>
          </a:p>
          <a:p>
            <a:pPr lvl="3"/>
            <a:endParaRPr lang="en-US" sz="1600" b="0" dirty="0">
              <a:ea typeface="+mj-ea"/>
              <a:cs typeface="+mj-cs"/>
            </a:endParaRPr>
          </a:p>
          <a:p>
            <a:pPr lvl="3"/>
            <a:endParaRPr lang="en-US" sz="1600" b="0" dirty="0">
              <a:ea typeface="+mj-ea"/>
              <a:cs typeface="+mj-cs"/>
            </a:endParaRPr>
          </a:p>
          <a:p>
            <a:pPr lvl="3"/>
            <a:endParaRPr lang="en-US" sz="1600" b="0" dirty="0">
              <a:ea typeface="+mj-ea"/>
              <a:cs typeface="+mj-cs"/>
            </a:endParaRPr>
          </a:p>
          <a:p>
            <a:pPr lvl="3"/>
            <a:endParaRPr lang="en-US" sz="1600" b="0" dirty="0">
              <a:ea typeface="+mj-ea"/>
              <a:cs typeface="+mj-cs"/>
            </a:endParaRPr>
          </a:p>
          <a:p>
            <a:pPr lvl="3"/>
            <a:endParaRPr lang="en-US" sz="1600" b="0" dirty="0">
              <a:ea typeface="+mj-ea"/>
              <a:cs typeface="+mj-cs"/>
            </a:endParaRPr>
          </a:p>
          <a:p>
            <a:pPr lvl="3"/>
            <a:endParaRPr lang="en-US" sz="1600" b="0" dirty="0">
              <a:ea typeface="+mj-ea"/>
              <a:cs typeface="+mj-cs"/>
            </a:endParaRPr>
          </a:p>
          <a:p>
            <a:pPr lvl="3"/>
            <a:r>
              <a:rPr lang="en-US" sz="1600" b="0" dirty="0">
                <a:ea typeface="+mj-ea"/>
                <a:cs typeface="+mj-cs"/>
              </a:rPr>
              <a:t>The following dataset has two rows as duplicates.</a:t>
            </a:r>
            <a:endParaRPr lang="en-US" sz="1800" b="0" dirty="0">
              <a:ea typeface="+mj-ea"/>
              <a:cs typeface="+mj-cs"/>
            </a:endParaRPr>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68</a:t>
            </a:fld>
            <a:endParaRPr lang="nl-NL"/>
          </a:p>
        </p:txBody>
      </p:sp>
      <p:pic>
        <p:nvPicPr>
          <p:cNvPr id="10" name="Picture 9" descr="A picture containing table&#10;&#10;Description automatically generated">
            <a:extLst>
              <a:ext uri="{FF2B5EF4-FFF2-40B4-BE49-F238E27FC236}">
                <a16:creationId xmlns:a16="http://schemas.microsoft.com/office/drawing/2014/main" id="{7B2429CE-1526-99AB-7A7C-2A413E42C0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47" y="2276872"/>
            <a:ext cx="9771583" cy="2811634"/>
          </a:xfrm>
          <a:prstGeom prst="rect">
            <a:avLst/>
          </a:prstGeom>
        </p:spPr>
      </p:pic>
    </p:spTree>
    <p:extLst>
      <p:ext uri="{BB962C8B-B14F-4D97-AF65-F5344CB8AC3E}">
        <p14:creationId xmlns:p14="http://schemas.microsoft.com/office/powerpoint/2010/main" val="4008406033"/>
      </p:ext>
    </p:extLst>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fontScale="90000"/>
          </a:bodyPr>
          <a:lstStyle/>
          <a:p>
            <a:pPr>
              <a:lnSpc>
                <a:spcPct val="90000"/>
              </a:lnSpc>
            </a:pPr>
            <a:r>
              <a:rPr lang="nl-NL" sz="3100" dirty="0"/>
              <a:t>Data cleansing : </a:t>
            </a:r>
            <a:r>
              <a:rPr lang="en-US" sz="3200" dirty="0">
                <a:ea typeface="+mj-ea"/>
                <a:cs typeface="+mj-cs"/>
              </a:rPr>
              <a:t>Data Cleaning Techniques</a:t>
            </a:r>
            <a:endParaRPr lang="nl-NL" sz="3100" dirty="0"/>
          </a:p>
        </p:txBody>
      </p:sp>
      <p:sp>
        <p:nvSpPr>
          <p:cNvPr id="8" name="Tijdelijke aanduiding voor verticale tekst 7"/>
          <p:cNvSpPr>
            <a:spLocks noGrp="1"/>
          </p:cNvSpPr>
          <p:nvPr>
            <p:ph type="body" orient="vert" idx="1"/>
          </p:nvPr>
        </p:nvSpPr>
        <p:spPr>
          <a:xfrm>
            <a:off x="404662" y="1252836"/>
            <a:ext cx="5694513" cy="5128492"/>
          </a:xfrm>
        </p:spPr>
        <p:txBody>
          <a:bodyPr>
            <a:normAutofit/>
          </a:bodyPr>
          <a:lstStyle/>
          <a:p>
            <a:pPr lvl="3"/>
            <a:r>
              <a:rPr lang="en-US" sz="1800" dirty="0">
                <a:ea typeface="+mj-ea"/>
                <a:cs typeface="+mj-cs"/>
              </a:rPr>
              <a:t>Remove Duplicates – Part 2</a:t>
            </a:r>
          </a:p>
          <a:p>
            <a:pPr lvl="3"/>
            <a:r>
              <a:rPr lang="en-US" sz="1600" b="0" dirty="0">
                <a:ea typeface="+mj-ea"/>
                <a:cs typeface="+mj-cs"/>
              </a:rPr>
              <a:t>To eliminate the duplicate data, select the </a:t>
            </a:r>
            <a:r>
              <a:rPr lang="en-US" sz="1600" dirty="0">
                <a:ea typeface="+mj-ea"/>
                <a:cs typeface="+mj-cs"/>
              </a:rPr>
              <a:t>Data</a:t>
            </a:r>
            <a:r>
              <a:rPr lang="en-US" sz="1600" b="0" dirty="0">
                <a:ea typeface="+mj-ea"/>
                <a:cs typeface="+mj-cs"/>
              </a:rPr>
              <a:t> option in the toolbar, and in the</a:t>
            </a:r>
            <a:r>
              <a:rPr lang="en-US" sz="1600" dirty="0">
                <a:ea typeface="+mj-ea"/>
                <a:cs typeface="+mj-cs"/>
              </a:rPr>
              <a:t> Data Tools </a:t>
            </a:r>
            <a:r>
              <a:rPr lang="en-US" sz="1600" b="0" dirty="0">
                <a:ea typeface="+mj-ea"/>
                <a:cs typeface="+mj-cs"/>
              </a:rPr>
              <a:t>ribbon, select the </a:t>
            </a:r>
            <a:r>
              <a:rPr lang="en-US" sz="1600" dirty="0">
                <a:ea typeface="+mj-ea"/>
                <a:cs typeface="+mj-cs"/>
              </a:rPr>
              <a:t>Remove Duplicates</a:t>
            </a:r>
            <a:r>
              <a:rPr lang="en-US" sz="1600" b="0" dirty="0">
                <a:ea typeface="+mj-ea"/>
                <a:cs typeface="+mj-cs"/>
              </a:rPr>
              <a:t> option. This will provide you with the new dialogue box, as shown below</a:t>
            </a:r>
            <a:r>
              <a:rPr lang="en-US" sz="1800" b="0" dirty="0">
                <a:ea typeface="+mj-ea"/>
                <a:cs typeface="+mj-cs"/>
              </a:rPr>
              <a:t>.</a:t>
            </a:r>
          </a:p>
          <a:p>
            <a:pPr lvl="3"/>
            <a:endParaRPr lang="en-US" sz="1800" dirty="0">
              <a:ea typeface="+mj-ea"/>
              <a:cs typeface="+mj-cs"/>
            </a:endParaRPr>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69</a:t>
            </a:fld>
            <a:endParaRPr lang="nl-NL"/>
          </a:p>
        </p:txBody>
      </p:sp>
      <p:pic>
        <p:nvPicPr>
          <p:cNvPr id="5" name="Picture 4" descr="Graphical user interface, application, Word&#10;&#10;Description automatically generated">
            <a:extLst>
              <a:ext uri="{FF2B5EF4-FFF2-40B4-BE49-F238E27FC236}">
                <a16:creationId xmlns:a16="http://schemas.microsoft.com/office/drawing/2014/main" id="{17C5CB77-9D10-6817-7713-0A295AFD3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47" y="2780928"/>
            <a:ext cx="3663305" cy="2616647"/>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8096559D-0DFB-4DFC-D009-E474555C4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615" y="3212976"/>
            <a:ext cx="3024337" cy="3031273"/>
          </a:xfrm>
          <a:prstGeom prst="rect">
            <a:avLst/>
          </a:prstGeom>
        </p:spPr>
      </p:pic>
      <p:sp>
        <p:nvSpPr>
          <p:cNvPr id="11" name="Tijdelijke aanduiding voor verticale tekst 7">
            <a:extLst>
              <a:ext uri="{FF2B5EF4-FFF2-40B4-BE49-F238E27FC236}">
                <a16:creationId xmlns:a16="http://schemas.microsoft.com/office/drawing/2014/main" id="{613E45B2-8D20-248D-541C-A7A768B990D3}"/>
              </a:ext>
            </a:extLst>
          </p:cNvPr>
          <p:cNvSpPr txBox="1">
            <a:spLocks/>
          </p:cNvSpPr>
          <p:nvPr/>
        </p:nvSpPr>
        <p:spPr>
          <a:xfrm>
            <a:off x="6309318" y="1324844"/>
            <a:ext cx="5694513" cy="5128492"/>
          </a:xfrm>
          <a:prstGeom prst="rect">
            <a:avLst/>
          </a:prstGeom>
        </p:spPr>
        <p:txBody>
          <a:bodyPr vert="horz" lIns="0" tIns="0" rIns="0" bIns="0" rtlCol="0">
            <a:normAutofit/>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lvl="3"/>
            <a:endParaRPr lang="en-US" sz="1600" b="0" dirty="0">
              <a:ea typeface="+mj-ea"/>
              <a:cs typeface="+mj-cs"/>
            </a:endParaRPr>
          </a:p>
          <a:p>
            <a:pPr lvl="3"/>
            <a:r>
              <a:rPr lang="en-US" sz="1600" b="0" dirty="0">
                <a:ea typeface="+mj-ea"/>
                <a:cs typeface="+mj-cs"/>
              </a:rPr>
              <a:t>Here, you need to select the columns you want to compare for duplication. Another critical step is to check in the headers' option as you included the column names in the data set. Excel will automatically scan it by default</a:t>
            </a:r>
          </a:p>
          <a:p>
            <a:pPr lvl="3"/>
            <a:r>
              <a:rPr lang="en-US" sz="1600" b="0" dirty="0">
                <a:ea typeface="+mj-ea"/>
                <a:cs typeface="+mj-cs"/>
              </a:rPr>
              <a:t>We need to compare all columns, so check all the columns as shown below.</a:t>
            </a:r>
            <a:endParaRPr lang="en-US" dirty="0">
              <a:ea typeface="+mj-ea"/>
              <a:cs typeface="+mj-cs"/>
            </a:endParaRPr>
          </a:p>
        </p:txBody>
      </p:sp>
    </p:spTree>
    <p:extLst>
      <p:ext uri="{BB962C8B-B14F-4D97-AF65-F5344CB8AC3E}">
        <p14:creationId xmlns:p14="http://schemas.microsoft.com/office/powerpoint/2010/main" val="997760170"/>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Collecting Data</a:t>
            </a:r>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7</a:t>
            </a:fld>
            <a:endParaRPr lang="nl-NL"/>
          </a:p>
        </p:txBody>
      </p:sp>
      <p:graphicFrame>
        <p:nvGraphicFramePr>
          <p:cNvPr id="5" name="Diagram 4">
            <a:extLst>
              <a:ext uri="{FF2B5EF4-FFF2-40B4-BE49-F238E27FC236}">
                <a16:creationId xmlns:a16="http://schemas.microsoft.com/office/drawing/2014/main" id="{49881136-D308-0FD6-FB68-A5FCDB244627}"/>
              </a:ext>
            </a:extLst>
          </p:cNvPr>
          <p:cNvGraphicFramePr/>
          <p:nvPr>
            <p:extLst>
              <p:ext uri="{D42A27DB-BD31-4B8C-83A1-F6EECF244321}">
                <p14:modId xmlns:p14="http://schemas.microsoft.com/office/powerpoint/2010/main" val="2710222323"/>
              </p:ext>
            </p:extLst>
          </p:nvPr>
        </p:nvGraphicFramePr>
        <p:xfrm>
          <a:off x="2769972" y="1340768"/>
          <a:ext cx="6658404" cy="4078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jdelijke aanduiding voor verticale tekst 7">
            <a:extLst>
              <a:ext uri="{FF2B5EF4-FFF2-40B4-BE49-F238E27FC236}">
                <a16:creationId xmlns:a16="http://schemas.microsoft.com/office/drawing/2014/main" id="{312F6D46-8D23-1BAE-CB61-B52AC340AD1A}"/>
              </a:ext>
            </a:extLst>
          </p:cNvPr>
          <p:cNvSpPr>
            <a:spLocks noGrp="1"/>
          </p:cNvSpPr>
          <p:nvPr>
            <p:ph type="body" orient="vert" idx="1"/>
          </p:nvPr>
        </p:nvSpPr>
        <p:spPr>
          <a:xfrm>
            <a:off x="6963271" y="823349"/>
            <a:ext cx="4104456" cy="1034837"/>
          </a:xfrm>
        </p:spPr>
        <p:txBody>
          <a:bodyPr>
            <a:normAutofit fontScale="85000" lnSpcReduction="10000"/>
          </a:bodyPr>
          <a:lstStyle/>
          <a:p>
            <a:pPr lvl="3"/>
            <a:r>
              <a:rPr lang="en-US" b="0" dirty="0"/>
              <a:t>Relational databases, such as SQL Server, Oracle, MySQL, and IBM DB2, are used to store data in an organized manner in these systems. Data from databases and data warehouses can be utilized as an analysis source.</a:t>
            </a:r>
            <a:endParaRPr lang="nl-NL" b="0" dirty="0"/>
          </a:p>
        </p:txBody>
      </p:sp>
      <p:sp>
        <p:nvSpPr>
          <p:cNvPr id="9" name="Tijdelijke aanduiding voor verticale tekst 7">
            <a:extLst>
              <a:ext uri="{FF2B5EF4-FFF2-40B4-BE49-F238E27FC236}">
                <a16:creationId xmlns:a16="http://schemas.microsoft.com/office/drawing/2014/main" id="{1010EE09-24C5-0BF8-13FB-48829405B10C}"/>
              </a:ext>
            </a:extLst>
          </p:cNvPr>
          <p:cNvSpPr txBox="1">
            <a:spLocks/>
          </p:cNvSpPr>
          <p:nvPr/>
        </p:nvSpPr>
        <p:spPr>
          <a:xfrm>
            <a:off x="8331423" y="2909107"/>
            <a:ext cx="3546148" cy="1034837"/>
          </a:xfrm>
          <a:prstGeom prst="rect">
            <a:avLst/>
          </a:prstGeom>
        </p:spPr>
        <p:txBody>
          <a:bodyPr vert="horz" lIns="0" tIns="0" rIns="0" bIns="0" rtlCol="0">
            <a:normAutofit fontScale="85000" lnSpcReduction="20000"/>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lvl="3"/>
            <a:r>
              <a:rPr lang="en-US" b="0" dirty="0"/>
              <a:t>APIs, or Application Program Interfaces, and Web Services are provided by many data providers and websites, allowing various users or programs to communicate with and access data for processing or analysis. </a:t>
            </a:r>
            <a:endParaRPr lang="nl-NL" b="0" dirty="0"/>
          </a:p>
        </p:txBody>
      </p:sp>
      <p:sp>
        <p:nvSpPr>
          <p:cNvPr id="13" name="Tijdelijke aanduiding voor verticale tekst 7">
            <a:extLst>
              <a:ext uri="{FF2B5EF4-FFF2-40B4-BE49-F238E27FC236}">
                <a16:creationId xmlns:a16="http://schemas.microsoft.com/office/drawing/2014/main" id="{178FC5A9-52CA-6953-716D-35C18CAAC2C4}"/>
              </a:ext>
            </a:extLst>
          </p:cNvPr>
          <p:cNvSpPr txBox="1">
            <a:spLocks/>
          </p:cNvSpPr>
          <p:nvPr/>
        </p:nvSpPr>
        <p:spPr>
          <a:xfrm>
            <a:off x="258315" y="2942934"/>
            <a:ext cx="3546148" cy="1034837"/>
          </a:xfrm>
          <a:prstGeom prst="rect">
            <a:avLst/>
          </a:prstGeom>
        </p:spPr>
        <p:txBody>
          <a:bodyPr vert="horz" lIns="0" tIns="0" rIns="0" bIns="0" rtlCol="0">
            <a:normAutofit fontScale="85000" lnSpcReduction="10000"/>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lvl="3"/>
            <a:r>
              <a:rPr lang="en-US" b="0" dirty="0"/>
              <a:t>Web scraping is a technique for obtaining meaningful data from unstructured sources. Online scraping, allows to retrieve data from websites depending on predefined parameters.</a:t>
            </a:r>
            <a:endParaRPr lang="nl-NL" b="0" dirty="0"/>
          </a:p>
        </p:txBody>
      </p:sp>
      <p:sp>
        <p:nvSpPr>
          <p:cNvPr id="15" name="Tijdelijke aanduiding voor verticale tekst 7">
            <a:extLst>
              <a:ext uri="{FF2B5EF4-FFF2-40B4-BE49-F238E27FC236}">
                <a16:creationId xmlns:a16="http://schemas.microsoft.com/office/drawing/2014/main" id="{317A77E2-B828-4DDE-3601-8EC82C33F962}"/>
              </a:ext>
            </a:extLst>
          </p:cNvPr>
          <p:cNvSpPr txBox="1">
            <a:spLocks/>
          </p:cNvSpPr>
          <p:nvPr/>
        </p:nvSpPr>
        <p:spPr>
          <a:xfrm>
            <a:off x="2138735" y="5049156"/>
            <a:ext cx="3546148" cy="1034837"/>
          </a:xfrm>
          <a:prstGeom prst="rect">
            <a:avLst/>
          </a:prstGeom>
        </p:spPr>
        <p:txBody>
          <a:bodyPr vert="horz" lIns="0" tIns="0" rIns="0" bIns="0" rtlCol="0">
            <a:normAutofit fontScale="92500" lnSpcReduction="20000"/>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lvl="3"/>
            <a:r>
              <a:rPr lang="en-US" b="0" dirty="0"/>
              <a:t>Open data is data that is openly accessible, exploitable, editable and shared by anyone for any purpose, even commercially. Open data is licensed under an open license.</a:t>
            </a:r>
            <a:endParaRPr lang="nl-NL" b="0" dirty="0"/>
          </a:p>
        </p:txBody>
      </p:sp>
    </p:spTree>
    <p:extLst>
      <p:ext uri="{BB962C8B-B14F-4D97-AF65-F5344CB8AC3E}">
        <p14:creationId xmlns:p14="http://schemas.microsoft.com/office/powerpoint/2010/main" val="1854247301"/>
      </p:ext>
    </p:extLst>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fontScale="90000"/>
          </a:bodyPr>
          <a:lstStyle/>
          <a:p>
            <a:pPr>
              <a:lnSpc>
                <a:spcPct val="90000"/>
              </a:lnSpc>
            </a:pPr>
            <a:r>
              <a:rPr lang="nl-NL" sz="3100" dirty="0"/>
              <a:t>Data cleansing : </a:t>
            </a:r>
            <a:r>
              <a:rPr lang="en-US" sz="3200" dirty="0">
                <a:ea typeface="+mj-ea"/>
                <a:cs typeface="+mj-cs"/>
              </a:rPr>
              <a:t>Data Cleaning Techniques</a:t>
            </a:r>
            <a:endParaRPr lang="nl-NL" sz="3100" dirty="0"/>
          </a:p>
        </p:txBody>
      </p:sp>
      <p:sp>
        <p:nvSpPr>
          <p:cNvPr id="8" name="Tijdelijke aanduiding voor verticale tekst 7"/>
          <p:cNvSpPr>
            <a:spLocks noGrp="1"/>
          </p:cNvSpPr>
          <p:nvPr>
            <p:ph type="body" orient="vert" idx="1"/>
          </p:nvPr>
        </p:nvSpPr>
        <p:spPr>
          <a:xfrm>
            <a:off x="404662" y="1252836"/>
            <a:ext cx="11239129" cy="5128492"/>
          </a:xfrm>
        </p:spPr>
        <p:txBody>
          <a:bodyPr>
            <a:normAutofit/>
          </a:bodyPr>
          <a:lstStyle/>
          <a:p>
            <a:pPr lvl="3"/>
            <a:r>
              <a:rPr lang="en-US" sz="1800" dirty="0">
                <a:ea typeface="+mj-ea"/>
                <a:cs typeface="+mj-cs"/>
              </a:rPr>
              <a:t>Remove Duplicates – Part 3</a:t>
            </a:r>
          </a:p>
          <a:p>
            <a:pPr lvl="3"/>
            <a:r>
              <a:rPr lang="en-US" sz="1600" b="0" dirty="0">
                <a:ea typeface="+mj-ea"/>
                <a:cs typeface="+mj-cs"/>
              </a:rPr>
              <a:t>Select </a:t>
            </a:r>
            <a:r>
              <a:rPr lang="en-US" sz="1600" dirty="0">
                <a:ea typeface="+mj-ea"/>
                <a:cs typeface="+mj-cs"/>
              </a:rPr>
              <a:t>Ok</a:t>
            </a:r>
            <a:r>
              <a:rPr lang="en-US" sz="1600" b="0" dirty="0">
                <a:ea typeface="+mj-ea"/>
                <a:cs typeface="+mj-cs"/>
              </a:rPr>
              <a:t>, and Excel performs the operations required and provides you with the data set after filtering out the duplicate data, as shown below.</a:t>
            </a:r>
            <a:endParaRPr lang="en-US" sz="1800" dirty="0">
              <a:ea typeface="+mj-ea"/>
              <a:cs typeface="+mj-cs"/>
            </a:endParaRPr>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70</a:t>
            </a:fld>
            <a:endParaRPr lang="nl-NL"/>
          </a:p>
        </p:txBody>
      </p:sp>
      <p:pic>
        <p:nvPicPr>
          <p:cNvPr id="4" name="Picture 3" descr="Graphical user interface, application, table, Excel&#10;&#10;Description automatically generated">
            <a:extLst>
              <a:ext uri="{FF2B5EF4-FFF2-40B4-BE49-F238E27FC236}">
                <a16:creationId xmlns:a16="http://schemas.microsoft.com/office/drawing/2014/main" id="{72867BD4-F06F-CD7E-8A35-E0878866A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91320"/>
            <a:ext cx="12198350" cy="4162016"/>
          </a:xfrm>
          <a:prstGeom prst="rect">
            <a:avLst/>
          </a:prstGeom>
        </p:spPr>
      </p:pic>
    </p:spTree>
    <p:extLst>
      <p:ext uri="{BB962C8B-B14F-4D97-AF65-F5344CB8AC3E}">
        <p14:creationId xmlns:p14="http://schemas.microsoft.com/office/powerpoint/2010/main" val="4284379709"/>
      </p:ext>
    </p:extLst>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fontScale="90000"/>
          </a:bodyPr>
          <a:lstStyle/>
          <a:p>
            <a:pPr>
              <a:lnSpc>
                <a:spcPct val="90000"/>
              </a:lnSpc>
            </a:pPr>
            <a:r>
              <a:rPr lang="nl-NL" sz="3100" dirty="0"/>
              <a:t>Data cleansing : </a:t>
            </a:r>
            <a:r>
              <a:rPr lang="en-US" sz="3200" dirty="0">
                <a:ea typeface="+mj-ea"/>
                <a:cs typeface="+mj-cs"/>
              </a:rPr>
              <a:t>Data Cleaning Techniques</a:t>
            </a:r>
            <a:endParaRPr lang="nl-NL" sz="3100" dirty="0"/>
          </a:p>
        </p:txBody>
      </p:sp>
      <p:sp>
        <p:nvSpPr>
          <p:cNvPr id="8" name="Tijdelijke aanduiding voor verticale tekst 7"/>
          <p:cNvSpPr>
            <a:spLocks noGrp="1"/>
          </p:cNvSpPr>
          <p:nvPr>
            <p:ph type="body" orient="vert" idx="1"/>
          </p:nvPr>
        </p:nvSpPr>
        <p:spPr>
          <a:xfrm>
            <a:off x="404662" y="1252836"/>
            <a:ext cx="11239129" cy="4936942"/>
          </a:xfrm>
        </p:spPr>
        <p:txBody>
          <a:bodyPr>
            <a:normAutofit/>
          </a:bodyPr>
          <a:lstStyle/>
          <a:p>
            <a:pPr lvl="3"/>
            <a:r>
              <a:rPr lang="en-US" sz="1800" dirty="0">
                <a:ea typeface="+mj-ea"/>
                <a:cs typeface="+mj-cs"/>
              </a:rPr>
              <a:t>Data Parsing from Text to Column – Part 1</a:t>
            </a:r>
          </a:p>
          <a:p>
            <a:pPr marL="0" indent="0">
              <a:buNone/>
            </a:pPr>
            <a:r>
              <a:rPr lang="en-US" sz="1600" dirty="0"/>
              <a:t>Sometimes, there is a possibility that one cell might have multiple data elements separated by a data delimiter like a comma. For example, consider that there is one column that stores address information.</a:t>
            </a:r>
          </a:p>
          <a:p>
            <a:pPr marL="0" indent="0">
              <a:buNone/>
            </a:pPr>
            <a:r>
              <a:rPr lang="en-US" sz="1600" dirty="0"/>
              <a:t>The address column stores the street, city, postal code, and country. Commas separate all the data elements. You must now divide the street, city, postal code, and country, from the address columns into separate columns.</a:t>
            </a:r>
          </a:p>
          <a:p>
            <a:pPr marL="0" indent="0">
              <a:buNone/>
            </a:pPr>
            <a:r>
              <a:rPr lang="en-US" sz="1600" dirty="0"/>
              <a:t>Excel's inbuilt functionality called </a:t>
            </a:r>
            <a:r>
              <a:rPr lang="en-US" sz="1600" b="1" dirty="0"/>
              <a:t>Text to column </a:t>
            </a:r>
            <a:r>
              <a:rPr lang="en-US" sz="1600" dirty="0"/>
              <a:t>can achieve this.</a:t>
            </a:r>
          </a:p>
          <a:p>
            <a:pPr marL="0" indent="0">
              <a:buNone/>
            </a:pPr>
            <a:endParaRPr lang="en-US" sz="1600"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71</a:t>
            </a:fld>
            <a:endParaRPr lang="nl-NL"/>
          </a:p>
        </p:txBody>
      </p:sp>
      <p:pic>
        <p:nvPicPr>
          <p:cNvPr id="9" name="Picture 8" descr="Table&#10;&#10;Description automatically generated">
            <a:extLst>
              <a:ext uri="{FF2B5EF4-FFF2-40B4-BE49-F238E27FC236}">
                <a16:creationId xmlns:a16="http://schemas.microsoft.com/office/drawing/2014/main" id="{704CB75C-2119-E53F-4CCF-76949338A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4851" y="3212976"/>
            <a:ext cx="1760788" cy="2976802"/>
          </a:xfrm>
          <a:prstGeom prst="rect">
            <a:avLst/>
          </a:prstGeom>
        </p:spPr>
      </p:pic>
      <p:sp>
        <p:nvSpPr>
          <p:cNvPr id="10" name="Tijdelijke aanduiding voor verticale tekst 7">
            <a:extLst>
              <a:ext uri="{FF2B5EF4-FFF2-40B4-BE49-F238E27FC236}">
                <a16:creationId xmlns:a16="http://schemas.microsoft.com/office/drawing/2014/main" id="{BDF529CD-36F7-6576-17C0-83690A88DC06}"/>
              </a:ext>
            </a:extLst>
          </p:cNvPr>
          <p:cNvSpPr txBox="1">
            <a:spLocks/>
          </p:cNvSpPr>
          <p:nvPr/>
        </p:nvSpPr>
        <p:spPr>
          <a:xfrm>
            <a:off x="412773" y="4437112"/>
            <a:ext cx="7203121" cy="648072"/>
          </a:xfrm>
          <a:prstGeom prst="rect">
            <a:avLst/>
          </a:prstGeom>
        </p:spPr>
        <p:txBody>
          <a:bodyPr vert="horz" lIns="0" tIns="0" rIns="0" bIns="0" rtlCol="0">
            <a:normAutofit/>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Font typeface="Arial" panose="020B0604020202020204" pitchFamily="34" charset="0"/>
              <a:buNone/>
            </a:pPr>
            <a:r>
              <a:rPr lang="en-US" sz="1600" dirty="0"/>
              <a:t>In this example, the car manufacturer and the car model name separated by space as the data delimiter. The tabular data is shown below.</a:t>
            </a:r>
          </a:p>
          <a:p>
            <a:pPr marL="0" indent="0">
              <a:buFont typeface="Arial" panose="020B0604020202020204" pitchFamily="34" charset="0"/>
              <a:buNone/>
            </a:pPr>
            <a:endParaRPr lang="en-US" sz="1600" dirty="0"/>
          </a:p>
        </p:txBody>
      </p:sp>
    </p:spTree>
    <p:extLst>
      <p:ext uri="{BB962C8B-B14F-4D97-AF65-F5344CB8AC3E}">
        <p14:creationId xmlns:p14="http://schemas.microsoft.com/office/powerpoint/2010/main" val="4020626243"/>
      </p:ext>
    </p:extLst>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fontScale="90000"/>
          </a:bodyPr>
          <a:lstStyle/>
          <a:p>
            <a:pPr>
              <a:lnSpc>
                <a:spcPct val="90000"/>
              </a:lnSpc>
            </a:pPr>
            <a:r>
              <a:rPr lang="nl-NL" sz="3100" dirty="0"/>
              <a:t>Data cleansing : </a:t>
            </a:r>
            <a:r>
              <a:rPr lang="en-US" sz="3200" dirty="0">
                <a:ea typeface="+mj-ea"/>
                <a:cs typeface="+mj-cs"/>
              </a:rPr>
              <a:t>Data Cleaning Techniques</a:t>
            </a:r>
            <a:endParaRPr lang="nl-NL" sz="3100" dirty="0"/>
          </a:p>
        </p:txBody>
      </p:sp>
      <p:sp>
        <p:nvSpPr>
          <p:cNvPr id="8" name="Tijdelijke aanduiding voor verticale tekst 7"/>
          <p:cNvSpPr>
            <a:spLocks noGrp="1"/>
          </p:cNvSpPr>
          <p:nvPr>
            <p:ph type="body" orient="vert" idx="1"/>
          </p:nvPr>
        </p:nvSpPr>
        <p:spPr>
          <a:xfrm>
            <a:off x="404662" y="1252836"/>
            <a:ext cx="7998769" cy="4936942"/>
          </a:xfrm>
        </p:spPr>
        <p:txBody>
          <a:bodyPr>
            <a:normAutofit/>
          </a:bodyPr>
          <a:lstStyle/>
          <a:p>
            <a:pPr lvl="3"/>
            <a:r>
              <a:rPr lang="en-US" sz="1800" dirty="0">
                <a:ea typeface="+mj-ea"/>
                <a:cs typeface="+mj-cs"/>
              </a:rPr>
              <a:t>Data Parsing from Text to Column – Part 2</a:t>
            </a:r>
          </a:p>
          <a:p>
            <a:pPr marL="0" indent="0">
              <a:buNone/>
            </a:pPr>
            <a:endParaRPr lang="en-US" sz="1600" dirty="0"/>
          </a:p>
          <a:p>
            <a:pPr marL="0" indent="0">
              <a:buNone/>
            </a:pPr>
            <a:endParaRPr lang="en-US" sz="1600" dirty="0"/>
          </a:p>
          <a:p>
            <a:pPr marL="0" indent="0">
              <a:buNone/>
            </a:pPr>
            <a:r>
              <a:rPr lang="en-US" sz="1600" dirty="0"/>
              <a:t>Select the data, click on the data option in the toolbar and then select </a:t>
            </a:r>
            <a:r>
              <a:rPr lang="en-US" sz="1600" b="1" dirty="0"/>
              <a:t>Text to Column.</a:t>
            </a:r>
          </a:p>
          <a:p>
            <a:pPr marL="0" indent="0">
              <a:buNone/>
            </a:pPr>
            <a:endParaRPr lang="en-US" sz="1600" b="1" dirty="0"/>
          </a:p>
          <a:p>
            <a:pPr marL="0" indent="0">
              <a:buNone/>
            </a:pPr>
            <a:endParaRPr lang="en-US" sz="1600" b="1" dirty="0"/>
          </a:p>
          <a:p>
            <a:pPr marL="0" indent="0">
              <a:buNone/>
            </a:pPr>
            <a:endParaRPr lang="en-US" sz="1600" dirty="0"/>
          </a:p>
          <a:p>
            <a:pPr marL="0" indent="0">
              <a:buNone/>
            </a:pPr>
            <a:r>
              <a:rPr lang="en-US" sz="1600" dirty="0"/>
              <a:t>A new window will pop up on the screen, as shown below. </a:t>
            </a:r>
          </a:p>
          <a:p>
            <a:pPr marL="0" indent="0">
              <a:buNone/>
            </a:pPr>
            <a:r>
              <a:rPr lang="en-US" sz="1600" dirty="0"/>
              <a:t>Select the delimiter option and click on </a:t>
            </a:r>
            <a:r>
              <a:rPr lang="en-US" sz="1600" b="1" dirty="0"/>
              <a:t>Next</a:t>
            </a:r>
            <a:r>
              <a:rPr lang="en-US" sz="1600" dirty="0"/>
              <a:t>. In the next window, you will see another dialogue box.</a:t>
            </a:r>
          </a:p>
          <a:p>
            <a:pPr marL="0" indent="0">
              <a:buNone/>
            </a:pPr>
            <a:endParaRPr lang="en-US" sz="1600" b="1" dirty="0"/>
          </a:p>
          <a:p>
            <a:pPr marL="0" indent="0">
              <a:buNone/>
            </a:pPr>
            <a:endParaRPr lang="en-US" sz="1600" b="1" dirty="0"/>
          </a:p>
          <a:p>
            <a:pPr marL="0" indent="0">
              <a:buNone/>
            </a:pPr>
            <a:endParaRPr lang="en-US" sz="1600" b="1" dirty="0"/>
          </a:p>
          <a:p>
            <a:pPr marL="0" indent="0">
              <a:buNone/>
            </a:pPr>
            <a:endParaRPr lang="en-US" sz="1600" b="1" dirty="0"/>
          </a:p>
          <a:p>
            <a:pPr marL="0" indent="0">
              <a:buNone/>
            </a:pPr>
            <a:endParaRPr lang="en-US" sz="1600"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72</a:t>
            </a:fld>
            <a:endParaRPr lang="nl-NL"/>
          </a:p>
        </p:txBody>
      </p:sp>
      <p:pic>
        <p:nvPicPr>
          <p:cNvPr id="4" name="Picture 3" descr="Graphical user interface, application, table&#10;&#10;Description automatically generated">
            <a:extLst>
              <a:ext uri="{FF2B5EF4-FFF2-40B4-BE49-F238E27FC236}">
                <a16:creationId xmlns:a16="http://schemas.microsoft.com/office/drawing/2014/main" id="{46276ACB-0D51-BAEF-2866-17245BAE0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7217" y="1803340"/>
            <a:ext cx="1973293" cy="1828198"/>
          </a:xfrm>
          <a:prstGeom prst="rect">
            <a:avLst/>
          </a:prstGeom>
        </p:spPr>
      </p:pic>
      <p:pic>
        <p:nvPicPr>
          <p:cNvPr id="6" name="Picture 2" descr="Cleaning-Text-to-Column-Original-delimited.">
            <a:extLst>
              <a:ext uri="{FF2B5EF4-FFF2-40B4-BE49-F238E27FC236}">
                <a16:creationId xmlns:a16="http://schemas.microsoft.com/office/drawing/2014/main" id="{8937B6AC-0642-28FC-9713-42F640280A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5439" y="3733423"/>
            <a:ext cx="2850521" cy="2566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642420"/>
      </p:ext>
    </p:extLst>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fontScale="90000"/>
          </a:bodyPr>
          <a:lstStyle/>
          <a:p>
            <a:pPr>
              <a:lnSpc>
                <a:spcPct val="90000"/>
              </a:lnSpc>
            </a:pPr>
            <a:r>
              <a:rPr lang="nl-NL" sz="3100" dirty="0"/>
              <a:t>Data cleansing : </a:t>
            </a:r>
            <a:r>
              <a:rPr lang="en-US" sz="3200" dirty="0">
                <a:ea typeface="+mj-ea"/>
                <a:cs typeface="+mj-cs"/>
              </a:rPr>
              <a:t>Data Cleaning Techniques</a:t>
            </a:r>
            <a:endParaRPr lang="nl-NL" sz="3100" dirty="0"/>
          </a:p>
        </p:txBody>
      </p:sp>
      <p:sp>
        <p:nvSpPr>
          <p:cNvPr id="8" name="Tijdelijke aanduiding voor verticale tekst 7"/>
          <p:cNvSpPr>
            <a:spLocks noGrp="1"/>
          </p:cNvSpPr>
          <p:nvPr>
            <p:ph type="body" orient="vert" idx="1"/>
          </p:nvPr>
        </p:nvSpPr>
        <p:spPr>
          <a:xfrm>
            <a:off x="338535" y="1254554"/>
            <a:ext cx="8352928" cy="4936942"/>
          </a:xfrm>
        </p:spPr>
        <p:txBody>
          <a:bodyPr>
            <a:normAutofit/>
          </a:bodyPr>
          <a:lstStyle/>
          <a:p>
            <a:pPr lvl="3"/>
            <a:r>
              <a:rPr lang="en-US" sz="1800" dirty="0">
                <a:ea typeface="+mj-ea"/>
                <a:cs typeface="+mj-cs"/>
              </a:rPr>
              <a:t>Data Parsing from Text to Column – Part </a:t>
            </a:r>
            <a:r>
              <a:rPr lang="en-US" dirty="0">
                <a:ea typeface="+mj-ea"/>
                <a:cs typeface="+mj-cs"/>
              </a:rPr>
              <a:t>4</a:t>
            </a:r>
            <a:endParaRPr lang="en-US" sz="1600" dirty="0"/>
          </a:p>
          <a:p>
            <a:pPr marL="0" indent="0">
              <a:buNone/>
            </a:pPr>
            <a:endParaRPr lang="en-US" sz="1600" dirty="0"/>
          </a:p>
          <a:p>
            <a:pPr marL="0" indent="0">
              <a:buNone/>
            </a:pPr>
            <a:endParaRPr lang="en-US" sz="1600" dirty="0"/>
          </a:p>
          <a:p>
            <a:pPr marL="0" indent="0">
              <a:buNone/>
            </a:pPr>
            <a:r>
              <a:rPr lang="en-US" sz="1600" dirty="0"/>
              <a:t>In the new page dialogue box, you will see an option to select the type of delimiter your data has. In this case, you need to select the </a:t>
            </a:r>
            <a:r>
              <a:rPr lang="en-US" sz="1600" b="1" dirty="0"/>
              <a:t>Space</a:t>
            </a:r>
            <a:r>
              <a:rPr lang="en-US" sz="1600" dirty="0"/>
              <a:t> as a delimiter, as shown below.</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In the last dialogue box, select the column data format as </a:t>
            </a:r>
            <a:r>
              <a:rPr lang="en-US" sz="1600" b="1" dirty="0"/>
              <a:t>General</a:t>
            </a:r>
            <a:r>
              <a:rPr lang="en-US" sz="1600" dirty="0"/>
              <a:t>, and the next step should be to click on the finish, as shown in the following image.</a:t>
            </a:r>
          </a:p>
          <a:p>
            <a:pPr marL="0" indent="0">
              <a:buNone/>
            </a:pPr>
            <a:endParaRPr lang="en-US" sz="1600" dirty="0"/>
          </a:p>
          <a:p>
            <a:pPr marL="0" indent="0">
              <a:buNone/>
            </a:pPr>
            <a:endParaRPr lang="en-US" sz="1600" dirty="0"/>
          </a:p>
          <a:p>
            <a:pPr marL="0" indent="0">
              <a:buNone/>
            </a:pPr>
            <a:endParaRPr lang="en-US" sz="1600" b="1" dirty="0"/>
          </a:p>
          <a:p>
            <a:pPr marL="0" indent="0">
              <a:buNone/>
            </a:pPr>
            <a:endParaRPr lang="en-US" sz="1600" b="1" dirty="0"/>
          </a:p>
          <a:p>
            <a:pPr marL="0" indent="0">
              <a:buNone/>
            </a:pPr>
            <a:endParaRPr lang="en-US" sz="1600" b="1" dirty="0"/>
          </a:p>
          <a:p>
            <a:pPr marL="0" indent="0">
              <a:buNone/>
            </a:pPr>
            <a:endParaRPr lang="en-US" sz="1600"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73</a:t>
            </a:fld>
            <a:endParaRPr lang="nl-NL"/>
          </a:p>
        </p:txBody>
      </p:sp>
      <p:pic>
        <p:nvPicPr>
          <p:cNvPr id="15" name="Picture 14" descr="Graphical user interface, text, application&#10;&#10;Description automatically generated">
            <a:extLst>
              <a:ext uri="{FF2B5EF4-FFF2-40B4-BE49-F238E27FC236}">
                <a16:creationId xmlns:a16="http://schemas.microsoft.com/office/drawing/2014/main" id="{69665F2B-376D-E33C-5A89-EFFE945E2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7487" y="1700808"/>
            <a:ext cx="2513006" cy="2047083"/>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ADAC1686-C650-4B45-26ED-35C1163980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9634" y="3887240"/>
            <a:ext cx="2828711" cy="2304256"/>
          </a:xfrm>
          <a:prstGeom prst="rect">
            <a:avLst/>
          </a:prstGeom>
        </p:spPr>
      </p:pic>
    </p:spTree>
    <p:extLst>
      <p:ext uri="{BB962C8B-B14F-4D97-AF65-F5344CB8AC3E}">
        <p14:creationId xmlns:p14="http://schemas.microsoft.com/office/powerpoint/2010/main" val="1495927049"/>
      </p:ext>
    </p:extLst>
  </p:cSld>
  <p:clrMapOvr>
    <a:masterClrMapping/>
  </p:clrMapOvr>
  <p:transition spd="slow">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fontScale="90000"/>
          </a:bodyPr>
          <a:lstStyle/>
          <a:p>
            <a:pPr>
              <a:lnSpc>
                <a:spcPct val="90000"/>
              </a:lnSpc>
            </a:pPr>
            <a:r>
              <a:rPr lang="nl-NL" sz="3100" dirty="0"/>
              <a:t>Data cleansing : </a:t>
            </a:r>
            <a:r>
              <a:rPr lang="en-US" sz="3200" dirty="0">
                <a:ea typeface="+mj-ea"/>
                <a:cs typeface="+mj-cs"/>
              </a:rPr>
              <a:t>Data Cleaning Techniques</a:t>
            </a:r>
            <a:endParaRPr lang="nl-NL" sz="3100" dirty="0"/>
          </a:p>
        </p:txBody>
      </p:sp>
      <p:sp>
        <p:nvSpPr>
          <p:cNvPr id="8" name="Tijdelijke aanduiding voor verticale tekst 7"/>
          <p:cNvSpPr>
            <a:spLocks noGrp="1"/>
          </p:cNvSpPr>
          <p:nvPr>
            <p:ph type="body" orient="vert" idx="1"/>
          </p:nvPr>
        </p:nvSpPr>
        <p:spPr>
          <a:xfrm>
            <a:off x="404662" y="1252836"/>
            <a:ext cx="11389024" cy="4936942"/>
          </a:xfrm>
        </p:spPr>
        <p:txBody>
          <a:bodyPr>
            <a:normAutofit/>
          </a:bodyPr>
          <a:lstStyle/>
          <a:p>
            <a:pPr lvl="3"/>
            <a:r>
              <a:rPr lang="en-US" sz="1800" dirty="0">
                <a:ea typeface="+mj-ea"/>
                <a:cs typeface="+mj-cs"/>
              </a:rPr>
              <a:t>Data Parsing from Text to Column – Part 5</a:t>
            </a:r>
          </a:p>
          <a:p>
            <a:pPr marL="0" indent="0">
              <a:buNone/>
            </a:pPr>
            <a:endParaRPr lang="en-US" sz="1600" dirty="0"/>
          </a:p>
          <a:p>
            <a:pPr marL="0" indent="0">
              <a:buNone/>
            </a:pPr>
            <a:r>
              <a:rPr lang="en-US" sz="1600" dirty="0"/>
              <a:t>The final resultant data will be available, as shown below.</a:t>
            </a:r>
          </a:p>
          <a:p>
            <a:pPr marL="0" indent="0">
              <a:buNone/>
            </a:pPr>
            <a:endParaRPr lang="en-US" sz="1600" dirty="0"/>
          </a:p>
          <a:p>
            <a:pPr marL="0" indent="0">
              <a:buNone/>
            </a:pPr>
            <a:endParaRPr lang="en-US" sz="1600" dirty="0"/>
          </a:p>
          <a:p>
            <a:pPr marL="0" indent="0">
              <a:buNone/>
            </a:pPr>
            <a:endParaRPr lang="en-US" sz="1600" b="1" dirty="0"/>
          </a:p>
          <a:p>
            <a:pPr marL="0" indent="0">
              <a:buNone/>
            </a:pPr>
            <a:endParaRPr lang="en-US" sz="1600" b="1" dirty="0"/>
          </a:p>
          <a:p>
            <a:pPr marL="0" indent="0">
              <a:buNone/>
            </a:pPr>
            <a:endParaRPr lang="en-US" sz="1600" b="1" dirty="0"/>
          </a:p>
          <a:p>
            <a:pPr marL="0" indent="0">
              <a:buNone/>
            </a:pPr>
            <a:endParaRPr lang="en-US" sz="1600"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74</a:t>
            </a:fld>
            <a:endParaRPr lang="nl-NL"/>
          </a:p>
        </p:txBody>
      </p:sp>
      <p:pic>
        <p:nvPicPr>
          <p:cNvPr id="2050" name="Picture 2" descr="Excel-Data-Cleaning-Text-to-Column-final.">
            <a:extLst>
              <a:ext uri="{FF2B5EF4-FFF2-40B4-BE49-F238E27FC236}">
                <a16:creationId xmlns:a16="http://schemas.microsoft.com/office/drawing/2014/main" id="{9375B296-40A2-3BB6-726F-F39CBC810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8663" y="2674590"/>
            <a:ext cx="175260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548842"/>
      </p:ext>
    </p:extLst>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fontScale="90000"/>
          </a:bodyPr>
          <a:lstStyle/>
          <a:p>
            <a:pPr>
              <a:lnSpc>
                <a:spcPct val="90000"/>
              </a:lnSpc>
            </a:pPr>
            <a:r>
              <a:rPr lang="nl-NL" sz="3100" dirty="0"/>
              <a:t>Data cleansing : </a:t>
            </a:r>
            <a:r>
              <a:rPr lang="en-US" sz="3200" dirty="0">
                <a:ea typeface="+mj-ea"/>
                <a:cs typeface="+mj-cs"/>
              </a:rPr>
              <a:t>Data Cleaning Techniques</a:t>
            </a:r>
            <a:endParaRPr lang="nl-NL" sz="3100" dirty="0"/>
          </a:p>
        </p:txBody>
      </p:sp>
      <p:sp>
        <p:nvSpPr>
          <p:cNvPr id="8" name="Tijdelijke aanduiding voor verticale tekst 7"/>
          <p:cNvSpPr>
            <a:spLocks noGrp="1"/>
          </p:cNvSpPr>
          <p:nvPr>
            <p:ph type="body" orient="vert" idx="1"/>
          </p:nvPr>
        </p:nvSpPr>
        <p:spPr>
          <a:xfrm>
            <a:off x="404662" y="1252836"/>
            <a:ext cx="11389024" cy="4936942"/>
          </a:xfrm>
        </p:spPr>
        <p:txBody>
          <a:bodyPr>
            <a:normAutofit/>
          </a:bodyPr>
          <a:lstStyle/>
          <a:p>
            <a:pPr marL="0" indent="0">
              <a:buNone/>
            </a:pPr>
            <a:r>
              <a:rPr lang="en-US" b="1" dirty="0"/>
              <a:t>Change Case - Lower/Upper/Proper</a:t>
            </a:r>
          </a:p>
          <a:p>
            <a:pPr marL="0" indent="0">
              <a:buNone/>
            </a:pPr>
            <a:r>
              <a:rPr lang="en-US" sz="1600" dirty="0"/>
              <a:t>You can manipulate the data in the Excel worksheet in terms of character cases if needed. To apply case changes, you can follow the following steps.</a:t>
            </a:r>
          </a:p>
          <a:p>
            <a:pPr marL="0" indent="0">
              <a:buNone/>
            </a:pPr>
            <a:endParaRPr lang="en-US" sz="1600" dirty="0"/>
          </a:p>
          <a:p>
            <a:pPr marL="0" indent="0">
              <a:buNone/>
            </a:pPr>
            <a:r>
              <a:rPr lang="en-US" sz="1600" dirty="0"/>
              <a:t>Select the table or columns that need the case to be changed, as shown below.</a:t>
            </a:r>
          </a:p>
          <a:p>
            <a:pPr marL="0" indent="0">
              <a:buNone/>
            </a:pPr>
            <a:endParaRPr lang="en-US" sz="1600" dirty="0"/>
          </a:p>
          <a:p>
            <a:pPr marL="0" indent="0">
              <a:buNone/>
            </a:pPr>
            <a:endParaRPr lang="en-US" sz="1600" b="1" dirty="0"/>
          </a:p>
          <a:p>
            <a:pPr marL="0" indent="0">
              <a:buNone/>
            </a:pPr>
            <a:endParaRPr lang="en-US" sz="1600" dirty="0"/>
          </a:p>
          <a:p>
            <a:pPr marL="0" indent="0">
              <a:buNone/>
            </a:pPr>
            <a:endParaRPr lang="en-US" sz="1600" dirty="0"/>
          </a:p>
          <a:p>
            <a:pPr marL="0" indent="0">
              <a:buNone/>
            </a:pPr>
            <a:r>
              <a:rPr lang="en-US" sz="1600" dirty="0"/>
              <a:t>Select the cell next to the column and apply the formula as per the requirement</a:t>
            </a:r>
            <a:endParaRPr lang="en-US" sz="1600" b="1"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75</a:t>
            </a:fld>
            <a:endParaRPr lang="nl-NL"/>
          </a:p>
        </p:txBody>
      </p:sp>
      <p:pic>
        <p:nvPicPr>
          <p:cNvPr id="4" name="Picture 3" descr="Table&#10;&#10;Description automatically generated">
            <a:extLst>
              <a:ext uri="{FF2B5EF4-FFF2-40B4-BE49-F238E27FC236}">
                <a16:creationId xmlns:a16="http://schemas.microsoft.com/office/drawing/2014/main" id="{561D1124-25AC-7F9F-DBF4-FFC458CE9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3431" y="2132966"/>
            <a:ext cx="1549753" cy="3061397"/>
          </a:xfrm>
          <a:prstGeom prst="rect">
            <a:avLst/>
          </a:prstGeom>
        </p:spPr>
      </p:pic>
      <p:pic>
        <p:nvPicPr>
          <p:cNvPr id="6" name="Picture 5" descr="Table&#10;&#10;Description automatically generated">
            <a:extLst>
              <a:ext uri="{FF2B5EF4-FFF2-40B4-BE49-F238E27FC236}">
                <a16:creationId xmlns:a16="http://schemas.microsoft.com/office/drawing/2014/main" id="{3FBE64A9-3D53-98F9-5760-23992652D5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8351" y="4954245"/>
            <a:ext cx="3302752" cy="1067043"/>
          </a:xfrm>
          <a:prstGeom prst="rect">
            <a:avLst/>
          </a:prstGeom>
        </p:spPr>
      </p:pic>
    </p:spTree>
    <p:extLst>
      <p:ext uri="{BB962C8B-B14F-4D97-AF65-F5344CB8AC3E}">
        <p14:creationId xmlns:p14="http://schemas.microsoft.com/office/powerpoint/2010/main" val="1500024121"/>
      </p:ext>
    </p:extLst>
  </p:cSld>
  <p:clrMapOvr>
    <a:masterClrMapping/>
  </p:clrMapOvr>
  <p:transition spd="slow">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fontScale="90000"/>
          </a:bodyPr>
          <a:lstStyle/>
          <a:p>
            <a:pPr>
              <a:lnSpc>
                <a:spcPct val="90000"/>
              </a:lnSpc>
            </a:pPr>
            <a:r>
              <a:rPr lang="nl-NL" sz="3100" dirty="0"/>
              <a:t>Data cleansing : </a:t>
            </a:r>
            <a:r>
              <a:rPr lang="en-US" sz="3200" dirty="0">
                <a:ea typeface="+mj-ea"/>
                <a:cs typeface="+mj-cs"/>
              </a:rPr>
              <a:t>Data Cleaning Techniques</a:t>
            </a:r>
            <a:endParaRPr lang="nl-NL" sz="3100" dirty="0"/>
          </a:p>
        </p:txBody>
      </p:sp>
      <p:sp>
        <p:nvSpPr>
          <p:cNvPr id="8" name="Tijdelijke aanduiding voor verticale tekst 7"/>
          <p:cNvSpPr>
            <a:spLocks noGrp="1"/>
          </p:cNvSpPr>
          <p:nvPr>
            <p:ph type="body" orient="vert" idx="1"/>
          </p:nvPr>
        </p:nvSpPr>
        <p:spPr>
          <a:xfrm>
            <a:off x="404662" y="1252836"/>
            <a:ext cx="11389024" cy="4936942"/>
          </a:xfrm>
        </p:spPr>
        <p:txBody>
          <a:bodyPr>
            <a:normAutofit/>
          </a:bodyPr>
          <a:lstStyle/>
          <a:p>
            <a:pPr marL="0" indent="0">
              <a:buNone/>
            </a:pPr>
            <a:r>
              <a:rPr lang="en-US" b="1" dirty="0"/>
              <a:t>Change Case - Lower/Upper/Proper</a:t>
            </a:r>
          </a:p>
          <a:p>
            <a:pPr marL="0" indent="0">
              <a:buNone/>
            </a:pPr>
            <a:endParaRPr lang="en-US" sz="1600" dirty="0"/>
          </a:p>
          <a:p>
            <a:pPr marL="0" indent="0">
              <a:buNone/>
            </a:pPr>
            <a:r>
              <a:rPr lang="en-US" sz="1600" dirty="0"/>
              <a:t>=UPPER(cell address) - for Upper case conversion </a:t>
            </a:r>
          </a:p>
          <a:p>
            <a:pPr marL="0" indent="0">
              <a:buNone/>
            </a:pPr>
            <a:r>
              <a:rPr lang="en-US" sz="1600" dirty="0"/>
              <a:t>=LOWER(cell address) - for Lower case conversion </a:t>
            </a:r>
          </a:p>
          <a:p>
            <a:pPr marL="0" indent="0">
              <a:buNone/>
            </a:pPr>
            <a:r>
              <a:rPr lang="en-US" sz="1600" dirty="0"/>
              <a:t>=PROPER(cell address) - for Sentence case conversion </a:t>
            </a:r>
          </a:p>
          <a:p>
            <a:pPr marL="0" indent="0">
              <a:buNone/>
            </a:pPr>
            <a:endParaRPr lang="en-US" sz="1600" dirty="0"/>
          </a:p>
          <a:p>
            <a:pPr marL="0" indent="0">
              <a:buNone/>
            </a:pPr>
            <a:r>
              <a:rPr lang="en-US" sz="1600" dirty="0"/>
              <a:t>Drag the cell can to the last row, as shown below.</a:t>
            </a:r>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The final data table will appear as shown below.</a:t>
            </a:r>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76</a:t>
            </a:fld>
            <a:endParaRPr lang="nl-NL" dirty="0"/>
          </a:p>
        </p:txBody>
      </p:sp>
      <p:pic>
        <p:nvPicPr>
          <p:cNvPr id="5" name="Picture 4" descr="A screenshot of a computer&#10;&#10;Description automatically generated with low confidence">
            <a:extLst>
              <a:ext uri="{FF2B5EF4-FFF2-40B4-BE49-F238E27FC236}">
                <a16:creationId xmlns:a16="http://schemas.microsoft.com/office/drawing/2014/main" id="{A7975914-B345-9E97-9770-60FA3F7AA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7287" y="1543683"/>
            <a:ext cx="1731799" cy="2187536"/>
          </a:xfrm>
          <a:prstGeom prst="rect">
            <a:avLst/>
          </a:prstGeom>
        </p:spPr>
      </p:pic>
      <p:pic>
        <p:nvPicPr>
          <p:cNvPr id="12" name="Picture 11" descr="Table&#10;&#10;Description automatically generated">
            <a:extLst>
              <a:ext uri="{FF2B5EF4-FFF2-40B4-BE49-F238E27FC236}">
                <a16:creationId xmlns:a16="http://schemas.microsoft.com/office/drawing/2014/main" id="{75659B6F-4B21-B212-2AB7-4E965A8014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8620" y="4147343"/>
            <a:ext cx="1684311" cy="1969098"/>
          </a:xfrm>
          <a:prstGeom prst="rect">
            <a:avLst/>
          </a:prstGeom>
        </p:spPr>
      </p:pic>
    </p:spTree>
    <p:extLst>
      <p:ext uri="{BB962C8B-B14F-4D97-AF65-F5344CB8AC3E}">
        <p14:creationId xmlns:p14="http://schemas.microsoft.com/office/powerpoint/2010/main" val="1213137661"/>
      </p:ext>
    </p:extLst>
  </p:cSld>
  <p:clrMapOvr>
    <a:masterClrMapping/>
  </p:clrMapOvr>
  <p:transition spd="slow">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fontScale="90000"/>
          </a:bodyPr>
          <a:lstStyle/>
          <a:p>
            <a:pPr>
              <a:lnSpc>
                <a:spcPct val="90000"/>
              </a:lnSpc>
            </a:pPr>
            <a:r>
              <a:rPr lang="nl-NL" sz="3100" dirty="0"/>
              <a:t>Data cleansing : </a:t>
            </a:r>
            <a:r>
              <a:rPr lang="en-US" sz="3200" dirty="0">
                <a:ea typeface="+mj-ea"/>
                <a:cs typeface="+mj-cs"/>
              </a:rPr>
              <a:t>Data Cleaning Techniques</a:t>
            </a:r>
            <a:endParaRPr lang="nl-NL" sz="3100" dirty="0"/>
          </a:p>
        </p:txBody>
      </p:sp>
      <p:sp>
        <p:nvSpPr>
          <p:cNvPr id="8" name="Tijdelijke aanduiding voor verticale tekst 7"/>
          <p:cNvSpPr>
            <a:spLocks noGrp="1"/>
          </p:cNvSpPr>
          <p:nvPr>
            <p:ph type="body" orient="vert" idx="1"/>
          </p:nvPr>
        </p:nvSpPr>
        <p:spPr>
          <a:xfrm>
            <a:off x="404662" y="1252836"/>
            <a:ext cx="11389024" cy="4936942"/>
          </a:xfrm>
        </p:spPr>
        <p:txBody>
          <a:bodyPr>
            <a:normAutofit/>
          </a:bodyPr>
          <a:lstStyle/>
          <a:p>
            <a:pPr marL="0" indent="0">
              <a:buNone/>
            </a:pPr>
            <a:r>
              <a:rPr lang="en-US" b="1" dirty="0"/>
              <a:t>TRIM Function</a:t>
            </a:r>
          </a:p>
          <a:p>
            <a:pPr marL="0" indent="0">
              <a:buNone/>
            </a:pPr>
            <a:r>
              <a:rPr lang="en-US" sz="1600" b="1" dirty="0"/>
              <a:t>TRIM</a:t>
            </a:r>
            <a:r>
              <a:rPr lang="en-US" sz="1600" dirty="0"/>
              <a:t> function is used to eliminate excess spaces and tab spaces in the Excel worksheet cells. The excessive blank spaces and tab spaces make the data hard to understand.</a:t>
            </a:r>
          </a:p>
          <a:p>
            <a:pPr marL="0" indent="0">
              <a:buNone/>
            </a:pPr>
            <a:r>
              <a:rPr lang="en-US" sz="1600" dirty="0"/>
              <a:t>Using the </a:t>
            </a:r>
            <a:r>
              <a:rPr lang="en-US" sz="1600" b="1" dirty="0"/>
              <a:t>TRIM</a:t>
            </a:r>
            <a:r>
              <a:rPr lang="en-US" sz="1600" dirty="0"/>
              <a:t> function can eliminate these excessive blank spaces.</a:t>
            </a:r>
          </a:p>
          <a:p>
            <a:pPr marL="0" indent="0">
              <a:buNone/>
            </a:pPr>
            <a:endParaRPr lang="en-US" sz="1600" dirty="0"/>
          </a:p>
          <a:p>
            <a:pPr marL="0" indent="0">
              <a:buNone/>
            </a:pPr>
            <a:r>
              <a:rPr lang="en-US" sz="1600" dirty="0"/>
              <a:t>Select the data cells with excessive blank spaces and tab spaces.</a:t>
            </a:r>
          </a:p>
          <a:p>
            <a:pPr marL="0" indent="0">
              <a:buNone/>
            </a:pPr>
            <a:r>
              <a:rPr lang="en-US" sz="1600" dirty="0"/>
              <a:t>Select a new cell adjacent to the first cell.</a:t>
            </a:r>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Apply the TRIM() function and drag the cell as shown below.</a:t>
            </a:r>
            <a:endParaRPr lang="en-US" sz="1400"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77</a:t>
            </a:fld>
            <a:endParaRPr lang="nl-NL" dirty="0"/>
          </a:p>
        </p:txBody>
      </p:sp>
      <p:pic>
        <p:nvPicPr>
          <p:cNvPr id="4" name="Picture 3" descr="Table&#10;&#10;Description automatically generated">
            <a:extLst>
              <a:ext uri="{FF2B5EF4-FFF2-40B4-BE49-F238E27FC236}">
                <a16:creationId xmlns:a16="http://schemas.microsoft.com/office/drawing/2014/main" id="{59AE3647-5739-6EEF-8F2B-A4A5FFD044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5359" y="2564904"/>
            <a:ext cx="3137615" cy="1537050"/>
          </a:xfrm>
          <a:prstGeom prst="rect">
            <a:avLst/>
          </a:prstGeom>
        </p:spPr>
      </p:pic>
      <p:pic>
        <p:nvPicPr>
          <p:cNvPr id="9" name="Picture 8" descr="Table&#10;&#10;Description automatically generated">
            <a:extLst>
              <a:ext uri="{FF2B5EF4-FFF2-40B4-BE49-F238E27FC236}">
                <a16:creationId xmlns:a16="http://schemas.microsoft.com/office/drawing/2014/main" id="{11CBA326-2EE1-0639-0445-EA26E91053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3244" y="4199639"/>
            <a:ext cx="5640085" cy="2045166"/>
          </a:xfrm>
          <a:prstGeom prst="rect">
            <a:avLst/>
          </a:prstGeom>
        </p:spPr>
      </p:pic>
    </p:spTree>
    <p:extLst>
      <p:ext uri="{BB962C8B-B14F-4D97-AF65-F5344CB8AC3E}">
        <p14:creationId xmlns:p14="http://schemas.microsoft.com/office/powerpoint/2010/main" val="2747251510"/>
      </p:ext>
    </p:extLst>
  </p:cSld>
  <p:clrMapOvr>
    <a:masterClrMapping/>
  </p:clrMapOvr>
  <p:transition spd="slow">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fontScale="90000"/>
          </a:bodyPr>
          <a:lstStyle/>
          <a:p>
            <a:pPr>
              <a:lnSpc>
                <a:spcPct val="90000"/>
              </a:lnSpc>
            </a:pPr>
            <a:r>
              <a:rPr lang="nl-NL" sz="3100" dirty="0"/>
              <a:t>Data cleansing : </a:t>
            </a:r>
            <a:r>
              <a:rPr lang="en-US" sz="3200" dirty="0">
                <a:ea typeface="+mj-ea"/>
                <a:cs typeface="+mj-cs"/>
              </a:rPr>
              <a:t>Data Cleaning Techniques</a:t>
            </a:r>
            <a:endParaRPr lang="nl-NL" sz="3100" dirty="0"/>
          </a:p>
        </p:txBody>
      </p:sp>
      <p:sp>
        <p:nvSpPr>
          <p:cNvPr id="8" name="Tijdelijke aanduiding voor verticale tekst 7"/>
          <p:cNvSpPr>
            <a:spLocks noGrp="1"/>
          </p:cNvSpPr>
          <p:nvPr>
            <p:ph type="body" orient="vert" idx="1"/>
          </p:nvPr>
        </p:nvSpPr>
        <p:spPr>
          <a:xfrm>
            <a:off x="404662" y="1252836"/>
            <a:ext cx="11389024" cy="4936942"/>
          </a:xfrm>
        </p:spPr>
        <p:txBody>
          <a:bodyPr>
            <a:normAutofit/>
          </a:bodyPr>
          <a:lstStyle/>
          <a:p>
            <a:pPr marL="0" indent="0">
              <a:buNone/>
            </a:pPr>
            <a:r>
              <a:rPr lang="en-US" b="1" dirty="0"/>
              <a:t>Find and Replace</a:t>
            </a:r>
          </a:p>
          <a:p>
            <a:pPr marL="0" indent="0">
              <a:buNone/>
            </a:pPr>
            <a:r>
              <a:rPr lang="en-US" sz="1600" dirty="0"/>
              <a:t>Find and Replace will help you fetch and replace data in the entire worksheet to help in organizing and cleaning data in Excel. Consider the employee data example.</a:t>
            </a:r>
          </a:p>
          <a:p>
            <a:pPr marL="0" indent="0">
              <a:buNone/>
            </a:pPr>
            <a:endParaRPr lang="en-US" sz="1600" dirty="0"/>
          </a:p>
          <a:p>
            <a:pPr marL="0" indent="0">
              <a:buNone/>
            </a:pPr>
            <a:r>
              <a:rPr lang="en-US" sz="1600" dirty="0"/>
              <a:t>Let’s try to fetch an employee with the name </a:t>
            </a:r>
            <a:r>
              <a:rPr lang="en-US" sz="1600" i="1" dirty="0"/>
              <a:t>Joe</a:t>
            </a:r>
            <a:r>
              <a:rPr lang="en-US" sz="1600" dirty="0"/>
              <a:t> and try to rename or replace his name with </a:t>
            </a:r>
            <a:r>
              <a:rPr lang="en-US" sz="1600" i="1" dirty="0"/>
              <a:t>John</a:t>
            </a:r>
            <a:r>
              <a:rPr lang="en-US" sz="1600" dirty="0"/>
              <a:t>, after changing his first name.</a:t>
            </a:r>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78</a:t>
            </a:fld>
            <a:endParaRPr lang="nl-NL" dirty="0"/>
          </a:p>
        </p:txBody>
      </p:sp>
      <p:pic>
        <p:nvPicPr>
          <p:cNvPr id="5" name="Picture 4" descr="Table, Excel&#10;&#10;Description automatically generated">
            <a:extLst>
              <a:ext uri="{FF2B5EF4-FFF2-40B4-BE49-F238E27FC236}">
                <a16:creationId xmlns:a16="http://schemas.microsoft.com/office/drawing/2014/main" id="{9B76B076-2087-4CA3-F2BE-7A6D96C6C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719" y="3140968"/>
            <a:ext cx="8065739" cy="2971038"/>
          </a:xfrm>
          <a:prstGeom prst="rect">
            <a:avLst/>
          </a:prstGeom>
        </p:spPr>
      </p:pic>
    </p:spTree>
    <p:extLst>
      <p:ext uri="{BB962C8B-B14F-4D97-AF65-F5344CB8AC3E}">
        <p14:creationId xmlns:p14="http://schemas.microsoft.com/office/powerpoint/2010/main" val="176552889"/>
      </p:ext>
    </p:extLst>
  </p:cSld>
  <p:clrMapOvr>
    <a:masterClrMapping/>
  </p:clrMapOvr>
  <p:transition spd="slow">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fontScale="90000"/>
          </a:bodyPr>
          <a:lstStyle/>
          <a:p>
            <a:pPr>
              <a:lnSpc>
                <a:spcPct val="90000"/>
              </a:lnSpc>
            </a:pPr>
            <a:r>
              <a:rPr lang="nl-NL" sz="3100" dirty="0"/>
              <a:t>Data cleansing : </a:t>
            </a:r>
            <a:r>
              <a:rPr lang="en-US" sz="3200" dirty="0">
                <a:ea typeface="+mj-ea"/>
                <a:cs typeface="+mj-cs"/>
              </a:rPr>
              <a:t>Data Cleaning Techniques</a:t>
            </a:r>
            <a:endParaRPr lang="nl-NL" sz="3100" dirty="0"/>
          </a:p>
        </p:txBody>
      </p:sp>
      <p:sp>
        <p:nvSpPr>
          <p:cNvPr id="8" name="Tijdelijke aanduiding voor verticale tekst 7"/>
          <p:cNvSpPr>
            <a:spLocks noGrp="1"/>
          </p:cNvSpPr>
          <p:nvPr>
            <p:ph type="body" orient="vert" idx="1"/>
          </p:nvPr>
        </p:nvSpPr>
        <p:spPr>
          <a:xfrm>
            <a:off x="404662" y="1252836"/>
            <a:ext cx="8862865" cy="4936942"/>
          </a:xfrm>
        </p:spPr>
        <p:txBody>
          <a:bodyPr>
            <a:normAutofit/>
          </a:bodyPr>
          <a:lstStyle/>
          <a:p>
            <a:pPr marL="0" indent="0">
              <a:buNone/>
            </a:pPr>
            <a:r>
              <a:rPr lang="en-US" b="1" dirty="0"/>
              <a:t>Find and Replace</a:t>
            </a:r>
          </a:p>
          <a:p>
            <a:pPr marL="0" indent="0">
              <a:buNone/>
            </a:pPr>
            <a:r>
              <a:rPr lang="en-US" sz="1600" b="1" dirty="0"/>
              <a:t>Find and replace </a:t>
            </a:r>
            <a:r>
              <a:rPr lang="en-US" sz="1600" dirty="0"/>
              <a:t>option is present in the home ribbon in the editing group, as shown below.</a:t>
            </a:r>
          </a:p>
          <a:p>
            <a:pPr marL="0" indent="0">
              <a:buNone/>
            </a:pPr>
            <a:r>
              <a:rPr lang="en-US" sz="1600" dirty="0"/>
              <a:t>       </a:t>
            </a:r>
          </a:p>
          <a:p>
            <a:pPr marL="0" indent="0">
              <a:buNone/>
            </a:pPr>
            <a:r>
              <a:rPr lang="en-US" sz="1600" dirty="0"/>
              <a:t>Click on the option, and a new window will open, where you can enter the data to be fetched and enter the text you need to replace, as shown below.</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   </a:t>
            </a:r>
          </a:p>
          <a:p>
            <a:pPr marL="0" indent="0">
              <a:buNone/>
            </a:pPr>
            <a:r>
              <a:rPr lang="en-US" sz="1600" dirty="0"/>
              <a:t>             </a:t>
            </a:r>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79</a:t>
            </a:fld>
            <a:endParaRPr lang="nl-NL" dirty="0"/>
          </a:p>
        </p:txBody>
      </p:sp>
      <p:pic>
        <p:nvPicPr>
          <p:cNvPr id="1026" name="Picture 2" descr="Find-and-replace">
            <a:extLst>
              <a:ext uri="{FF2B5EF4-FFF2-40B4-BE49-F238E27FC236}">
                <a16:creationId xmlns:a16="http://schemas.microsoft.com/office/drawing/2014/main" id="{01E37A86-FF15-865D-D764-900BFDDBB4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3270" y="1556792"/>
            <a:ext cx="2390416" cy="239637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xcel-Data-Cleaning-Find-and-Replace-dialog-box">
            <a:extLst>
              <a:ext uri="{FF2B5EF4-FFF2-40B4-BE49-F238E27FC236}">
                <a16:creationId xmlns:a16="http://schemas.microsoft.com/office/drawing/2014/main" id="{1EC29D0D-ACF5-8190-08E7-8D4EB56D94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2" y="3140968"/>
            <a:ext cx="4229100" cy="18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801856"/>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Importing Data in Excel</a:t>
            </a:r>
          </a:p>
        </p:txBody>
      </p:sp>
      <p:sp>
        <p:nvSpPr>
          <p:cNvPr id="8" name="Tijdelijke aanduiding voor verticale tekst 7"/>
          <p:cNvSpPr>
            <a:spLocks noGrp="1"/>
          </p:cNvSpPr>
          <p:nvPr>
            <p:ph type="body" orient="vert" idx="1"/>
          </p:nvPr>
        </p:nvSpPr>
        <p:spPr/>
        <p:txBody>
          <a:bodyPr/>
          <a:lstStyle/>
          <a:p>
            <a:pPr lvl="3"/>
            <a:r>
              <a:rPr lang="nl-NL" dirty="0"/>
              <a:t>Why importing Data ?</a:t>
            </a:r>
          </a:p>
          <a:p>
            <a:pPr lvl="2"/>
            <a:r>
              <a:rPr lang="en-US" dirty="0"/>
              <a:t>Cell by cell input is no longer suitable when a large amount of data must be processed. A standard input format is then necessary.</a:t>
            </a:r>
          </a:p>
          <a:p>
            <a:pPr lvl="2"/>
            <a:r>
              <a:rPr lang="en-US" dirty="0"/>
              <a:t>Multiple ways are available in Excel to enter bulk data in a spreadsheet :</a:t>
            </a:r>
          </a:p>
          <a:p>
            <a:pPr marL="285750" lvl="2" indent="-285750">
              <a:buFont typeface="Arial" panose="020B0604020202020204" pitchFamily="34" charset="0"/>
              <a:buChar char="•"/>
            </a:pPr>
            <a:r>
              <a:rPr lang="en-US" dirty="0"/>
              <a:t>TXT / CSV</a:t>
            </a:r>
          </a:p>
          <a:p>
            <a:pPr marL="285750" lvl="2" indent="-285750">
              <a:buFont typeface="Arial" panose="020B0604020202020204" pitchFamily="34" charset="0"/>
              <a:buChar char="•"/>
            </a:pPr>
            <a:r>
              <a:rPr lang="en-US" dirty="0"/>
              <a:t>XML</a:t>
            </a:r>
          </a:p>
          <a:p>
            <a:pPr marL="285750" lvl="2" indent="-285750">
              <a:buFont typeface="Arial" panose="020B0604020202020204" pitchFamily="34" charset="0"/>
              <a:buChar char="•"/>
            </a:pPr>
            <a:r>
              <a:rPr lang="en-US" dirty="0"/>
              <a:t>Web</a:t>
            </a:r>
          </a:p>
          <a:p>
            <a:pPr marL="285750" lvl="2" indent="-285750">
              <a:buFont typeface="Arial" panose="020B0604020202020204" pitchFamily="34" charset="0"/>
              <a:buChar char="•"/>
            </a:pPr>
            <a:r>
              <a:rPr lang="en-US" dirty="0"/>
              <a:t>Database</a:t>
            </a:r>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8</a:t>
            </a:fld>
            <a:endParaRPr lang="nl-NL"/>
          </a:p>
        </p:txBody>
      </p:sp>
    </p:spTree>
    <p:extLst>
      <p:ext uri="{BB962C8B-B14F-4D97-AF65-F5344CB8AC3E}">
        <p14:creationId xmlns:p14="http://schemas.microsoft.com/office/powerpoint/2010/main" val="2765993303"/>
      </p:ext>
    </p:extLst>
  </p:cSld>
  <p:clrMapOvr>
    <a:masterClrMapping/>
  </p:clrMapOvr>
  <p:transition spd="slow">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fontScale="90000"/>
          </a:bodyPr>
          <a:lstStyle/>
          <a:p>
            <a:pPr>
              <a:lnSpc>
                <a:spcPct val="90000"/>
              </a:lnSpc>
            </a:pPr>
            <a:r>
              <a:rPr lang="nl-NL" sz="3100" dirty="0"/>
              <a:t>Data cleansing : </a:t>
            </a:r>
            <a:r>
              <a:rPr lang="en-US" sz="3200" dirty="0">
                <a:ea typeface="+mj-ea"/>
                <a:cs typeface="+mj-cs"/>
              </a:rPr>
              <a:t>Data Cleaning Techniques</a:t>
            </a:r>
            <a:endParaRPr lang="nl-NL" sz="3100" dirty="0"/>
          </a:p>
        </p:txBody>
      </p:sp>
      <p:sp>
        <p:nvSpPr>
          <p:cNvPr id="8" name="Tijdelijke aanduiding voor verticale tekst 7"/>
          <p:cNvSpPr>
            <a:spLocks noGrp="1"/>
          </p:cNvSpPr>
          <p:nvPr>
            <p:ph type="body" orient="vert" idx="1"/>
          </p:nvPr>
        </p:nvSpPr>
        <p:spPr>
          <a:xfrm>
            <a:off x="404662" y="1252836"/>
            <a:ext cx="11389024" cy="4936942"/>
          </a:xfrm>
        </p:spPr>
        <p:txBody>
          <a:bodyPr>
            <a:normAutofit/>
          </a:bodyPr>
          <a:lstStyle/>
          <a:p>
            <a:pPr marL="0" indent="0">
              <a:buNone/>
            </a:pPr>
            <a:r>
              <a:rPr lang="en-US" b="1" dirty="0"/>
              <a:t>Find and Replace</a:t>
            </a:r>
          </a:p>
          <a:p>
            <a:pPr marL="0" indent="0">
              <a:buNone/>
            </a:pPr>
            <a:endParaRPr lang="en-US" sz="1600" dirty="0"/>
          </a:p>
          <a:p>
            <a:pPr marL="0" indent="0">
              <a:buNone/>
            </a:pPr>
            <a:r>
              <a:rPr lang="en-US" sz="1600" dirty="0"/>
              <a:t>Click on </a:t>
            </a:r>
            <a:r>
              <a:rPr lang="en-US" sz="1600" b="1" dirty="0"/>
              <a:t>Replace all</a:t>
            </a:r>
            <a:r>
              <a:rPr lang="en-US" sz="1600" dirty="0"/>
              <a:t>, and it will replace the text. The final dataset will be as shown below.</a:t>
            </a:r>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80</a:t>
            </a:fld>
            <a:endParaRPr lang="nl-NL" dirty="0"/>
          </a:p>
        </p:txBody>
      </p:sp>
      <p:pic>
        <p:nvPicPr>
          <p:cNvPr id="1028" name="Picture 4" descr="Excel-Data-Cleaning-Find-and-Replace-final">
            <a:extLst>
              <a:ext uri="{FF2B5EF4-FFF2-40B4-BE49-F238E27FC236}">
                <a16:creationId xmlns:a16="http://schemas.microsoft.com/office/drawing/2014/main" id="{09D597DB-401D-211D-1092-62206335C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783" y="2564904"/>
            <a:ext cx="7343775" cy="2695575"/>
          </a:xfrm>
          <a:prstGeom prst="rect">
            <a:avLst/>
          </a:prstGeom>
          <a:noFill/>
          <a:extLst>
            <a:ext uri="{909E8E84-426E-40DD-AFC4-6F175D3DCCD1}">
              <a14:hiddenFill xmlns:a14="http://schemas.microsoft.com/office/drawing/2010/main">
                <a:solidFill>
                  <a:srgbClr val="FFFFFF"/>
                </a:solidFill>
              </a14:hiddenFill>
            </a:ext>
          </a:extLst>
        </p:spPr>
      </p:pic>
      <p:sp>
        <p:nvSpPr>
          <p:cNvPr id="3" name="Parchemin : vertical 2">
            <a:extLst>
              <a:ext uri="{FF2B5EF4-FFF2-40B4-BE49-F238E27FC236}">
                <a16:creationId xmlns:a16="http://schemas.microsoft.com/office/drawing/2014/main" id="{736E84EF-F40D-E333-07C9-7753309BB37F}"/>
              </a:ext>
            </a:extLst>
          </p:cNvPr>
          <p:cNvSpPr/>
          <p:nvPr/>
        </p:nvSpPr>
        <p:spPr>
          <a:xfrm>
            <a:off x="10275639" y="4801144"/>
            <a:ext cx="1728192" cy="1373584"/>
          </a:xfrm>
          <a:prstGeom prst="verticalScroll">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Démo</a:t>
            </a:r>
          </a:p>
        </p:txBody>
      </p:sp>
    </p:spTree>
    <p:extLst>
      <p:ext uri="{BB962C8B-B14F-4D97-AF65-F5344CB8AC3E}">
        <p14:creationId xmlns:p14="http://schemas.microsoft.com/office/powerpoint/2010/main" val="778599796"/>
      </p:ext>
    </p:extLst>
  </p:cSld>
  <p:clrMapOvr>
    <a:masterClrMapping/>
  </p:clrMapOvr>
  <p:transition spd="slow">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fontScale="90000"/>
          </a:bodyPr>
          <a:lstStyle/>
          <a:p>
            <a:pPr>
              <a:lnSpc>
                <a:spcPct val="90000"/>
              </a:lnSpc>
            </a:pPr>
            <a:r>
              <a:rPr lang="nl-NL" sz="3100" dirty="0"/>
              <a:t>Data cleansing : </a:t>
            </a:r>
            <a:r>
              <a:rPr lang="en-US" sz="3200" dirty="0">
                <a:ea typeface="+mj-ea"/>
                <a:cs typeface="+mj-cs"/>
              </a:rPr>
              <a:t>Data Cleaning Techniques</a:t>
            </a:r>
            <a:endParaRPr lang="nl-NL" sz="3100" dirty="0"/>
          </a:p>
        </p:txBody>
      </p:sp>
      <p:sp>
        <p:nvSpPr>
          <p:cNvPr id="8" name="Tijdelijke aanduiding voor verticale tekst 7"/>
          <p:cNvSpPr>
            <a:spLocks noGrp="1"/>
          </p:cNvSpPr>
          <p:nvPr>
            <p:ph type="body" orient="vert" idx="1"/>
          </p:nvPr>
        </p:nvSpPr>
        <p:spPr>
          <a:xfrm>
            <a:off x="404662" y="1252836"/>
            <a:ext cx="11389024" cy="4936942"/>
          </a:xfrm>
        </p:spPr>
        <p:txBody>
          <a:bodyPr>
            <a:normAutofit/>
          </a:bodyPr>
          <a:lstStyle/>
          <a:p>
            <a:pPr marL="0" indent="0">
              <a:buNone/>
            </a:pPr>
            <a:r>
              <a:rPr lang="en-US" b="1" dirty="0"/>
              <a:t>Outliers</a:t>
            </a:r>
          </a:p>
          <a:p>
            <a:pPr marL="0" indent="0">
              <a:buNone/>
            </a:pPr>
            <a:r>
              <a:rPr lang="en-US" sz="1500" dirty="0"/>
              <a:t>An outlier is a value that is significantly higher or lower than most of the values in your data. When using Excel to analyze data, outliers can skew the results. It will essentially drag your average in a positive or negative direction.</a:t>
            </a:r>
          </a:p>
          <a:p>
            <a:pPr marL="0" indent="0">
              <a:buNone/>
            </a:pPr>
            <a:r>
              <a:rPr lang="en-US" sz="1500" dirty="0"/>
              <a:t>Removing these outliers will give you a better picture of your data.</a:t>
            </a:r>
          </a:p>
          <a:p>
            <a:pPr marL="0" indent="0">
              <a:buNone/>
            </a:pPr>
            <a:r>
              <a:rPr lang="en-US" sz="1500" dirty="0"/>
              <a:t>You can use both visualizations and formulas to identify outliers in Excel.</a:t>
            </a:r>
          </a:p>
          <a:p>
            <a:pPr marL="0" indent="0">
              <a:buNone/>
            </a:pPr>
            <a:r>
              <a:rPr lang="en-US" sz="1600" b="1" dirty="0"/>
              <a:t>How to identify outliers ?</a:t>
            </a:r>
          </a:p>
          <a:p>
            <a:pPr marL="523875" lvl="1" indent="-342900">
              <a:buFont typeface="+mj-lt"/>
              <a:buAutoNum type="arabicPeriod"/>
            </a:pPr>
            <a:r>
              <a:rPr lang="en-US" sz="1400" b="1" dirty="0"/>
              <a:t>Box Plots</a:t>
            </a:r>
          </a:p>
          <a:p>
            <a:pPr marL="180975" lvl="1" indent="0">
              <a:buNone/>
            </a:pPr>
            <a:r>
              <a:rPr lang="en-US" sz="1400" dirty="0"/>
              <a:t>In the image below you can see that several points exist outside of the box. The box is the central tendency of the data.  It is clustered around a middle value. The upper bound line is the limit of the centralization of that data</a:t>
            </a:r>
          </a:p>
          <a:p>
            <a:pPr marL="180975" lvl="1" indent="0">
              <a:buNone/>
            </a:pPr>
            <a:r>
              <a:rPr lang="en-US" sz="1400" dirty="0"/>
              <a:t>You can easily identify outliers of your data by using Box and Whisker charts.</a:t>
            </a:r>
          </a:p>
          <a:p>
            <a:pPr marL="180975" lvl="1" indent="0">
              <a:spcBef>
                <a:spcPts val="0"/>
              </a:spcBef>
              <a:spcAft>
                <a:spcPts val="0"/>
              </a:spcAft>
              <a:buNone/>
            </a:pPr>
            <a:r>
              <a:rPr lang="en-US" sz="1400" dirty="0"/>
              <a:t>These are plots that show you how data is clustered around a central measure such </a:t>
            </a:r>
          </a:p>
          <a:p>
            <a:pPr marL="180975" lvl="1" indent="0">
              <a:spcBef>
                <a:spcPts val="0"/>
              </a:spcBef>
              <a:spcAft>
                <a:spcPts val="0"/>
              </a:spcAft>
              <a:buNone/>
            </a:pPr>
            <a:r>
              <a:rPr lang="en-US" sz="1400" dirty="0"/>
              <a:t>as the median (middle) value in the data.</a:t>
            </a:r>
          </a:p>
          <a:p>
            <a:pPr marL="180975" lvl="1" indent="0">
              <a:buNone/>
            </a:pPr>
            <a:endParaRPr lang="en-US" sz="1400"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81</a:t>
            </a:fld>
            <a:endParaRPr lang="nl-NL" dirty="0"/>
          </a:p>
        </p:txBody>
      </p:sp>
      <p:pic>
        <p:nvPicPr>
          <p:cNvPr id="5" name="Picture 4" descr="Chart, box and whisker chart&#10;&#10;Description automatically generated">
            <a:extLst>
              <a:ext uri="{FF2B5EF4-FFF2-40B4-BE49-F238E27FC236}">
                <a16:creationId xmlns:a16="http://schemas.microsoft.com/office/drawing/2014/main" id="{F1441A08-DD69-8E7D-27EE-D60A7DC61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1383" y="4083462"/>
            <a:ext cx="3427794" cy="2106316"/>
          </a:xfrm>
          <a:prstGeom prst="rect">
            <a:avLst/>
          </a:prstGeom>
        </p:spPr>
      </p:pic>
    </p:spTree>
    <p:extLst>
      <p:ext uri="{BB962C8B-B14F-4D97-AF65-F5344CB8AC3E}">
        <p14:creationId xmlns:p14="http://schemas.microsoft.com/office/powerpoint/2010/main" val="434752517"/>
      </p:ext>
    </p:extLst>
  </p:cSld>
  <p:clrMapOvr>
    <a:masterClrMapping/>
  </p:clrMapOvr>
  <p:transition spd="slow">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fontScale="90000"/>
          </a:bodyPr>
          <a:lstStyle/>
          <a:p>
            <a:pPr>
              <a:lnSpc>
                <a:spcPct val="90000"/>
              </a:lnSpc>
            </a:pPr>
            <a:r>
              <a:rPr lang="nl-NL" sz="3100" dirty="0"/>
              <a:t>Data cleansing : </a:t>
            </a:r>
            <a:r>
              <a:rPr lang="en-US" sz="3200" dirty="0">
                <a:ea typeface="+mj-ea"/>
                <a:cs typeface="+mj-cs"/>
              </a:rPr>
              <a:t>Data Cleaning Techniques</a:t>
            </a:r>
            <a:endParaRPr lang="nl-NL" sz="3100" dirty="0"/>
          </a:p>
        </p:txBody>
      </p:sp>
      <p:sp>
        <p:nvSpPr>
          <p:cNvPr id="8" name="Tijdelijke aanduiding voor verticale tekst 7"/>
          <p:cNvSpPr>
            <a:spLocks noGrp="1"/>
          </p:cNvSpPr>
          <p:nvPr>
            <p:ph type="body" orient="vert" idx="1"/>
          </p:nvPr>
        </p:nvSpPr>
        <p:spPr>
          <a:xfrm>
            <a:off x="404662" y="1252836"/>
            <a:ext cx="11389024" cy="4936942"/>
          </a:xfrm>
        </p:spPr>
        <p:txBody>
          <a:bodyPr>
            <a:normAutofit/>
          </a:bodyPr>
          <a:lstStyle/>
          <a:p>
            <a:pPr marL="523875" lvl="1" indent="-342900">
              <a:buFont typeface="+mj-lt"/>
              <a:buAutoNum type="arabicPeriod" startAt="2"/>
            </a:pPr>
            <a:r>
              <a:rPr lang="en-US" sz="1400" b="1" dirty="0"/>
              <a:t>Quartiles : </a:t>
            </a:r>
            <a:r>
              <a:rPr lang="en-US" sz="1400" dirty="0"/>
              <a:t>represent how the data is broken up into quarters.</a:t>
            </a:r>
          </a:p>
          <a:p>
            <a:pPr marL="180975" lvl="1" indent="0">
              <a:buNone/>
            </a:pPr>
            <a:r>
              <a:rPr lang="en-US" sz="1400" dirty="0"/>
              <a:t>The quartile is a dividing point which splits the data into quarters. There are 3 quartiles: Q1, Q2, and Q3.</a:t>
            </a:r>
          </a:p>
          <a:p>
            <a:pPr lvl="1"/>
            <a:r>
              <a:rPr lang="en-US" sz="1400" dirty="0"/>
              <a:t>Q1 is the lower quarter of your data where lesser values live</a:t>
            </a:r>
          </a:p>
          <a:p>
            <a:pPr lvl="1"/>
            <a:r>
              <a:rPr lang="en-US" sz="1400" dirty="0"/>
              <a:t>Q2 is the middle value</a:t>
            </a:r>
          </a:p>
          <a:p>
            <a:pPr lvl="1"/>
            <a:r>
              <a:rPr lang="en-US" sz="1400" dirty="0"/>
              <a:t>Q3 is the upper portion of the data</a:t>
            </a:r>
          </a:p>
          <a:p>
            <a:pPr marL="180975" lvl="1" indent="0">
              <a:buNone/>
            </a:pPr>
            <a:r>
              <a:rPr lang="en-US" sz="1400" dirty="0"/>
              <a:t>The range of values from Q1 to Q3 are called the inter-quartile range (IQR).</a:t>
            </a:r>
          </a:p>
          <a:p>
            <a:pPr marL="180975" lvl="1" indent="0">
              <a:buNone/>
            </a:pPr>
            <a:r>
              <a:rPr lang="en-US" sz="1400" i="1" dirty="0"/>
              <a:t>Outliers live outside the inner quartile range.</a:t>
            </a:r>
          </a:p>
          <a:p>
            <a:pPr marL="180975" lvl="1" indent="0">
              <a:buNone/>
            </a:pPr>
            <a:r>
              <a:rPr lang="en-US" sz="1400" dirty="0"/>
              <a:t>By statistical definition, they live 1.5 times below or above your inner quartile range.</a:t>
            </a:r>
          </a:p>
          <a:p>
            <a:pPr marL="180975" lvl="1" indent="0">
              <a:buNone/>
            </a:pPr>
            <a:r>
              <a:rPr lang="en-US" sz="1400" dirty="0"/>
              <a:t>Here is the formula you will be utilizing in Excel </a:t>
            </a:r>
            <a:r>
              <a:rPr lang="en-US" sz="1400" b="1" dirty="0"/>
              <a:t>= QUARTILE(array, quart)</a:t>
            </a:r>
          </a:p>
          <a:p>
            <a:pPr marL="180975" lvl="1" indent="0">
              <a:buNone/>
            </a:pPr>
            <a:r>
              <a:rPr lang="en-US" sz="1400" dirty="0"/>
              <a:t>The two arguments in the functions are the data that you want to explore. in other words, when you have your data in Excel, it is mostly a list of values in a column. This list is your data array. The other part of the arguments is the quartile you want to define. For example, 1, 2, 3.</a:t>
            </a:r>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82</a:t>
            </a:fld>
            <a:endParaRPr lang="nl-NL" dirty="0"/>
          </a:p>
        </p:txBody>
      </p:sp>
    </p:spTree>
    <p:extLst>
      <p:ext uri="{BB962C8B-B14F-4D97-AF65-F5344CB8AC3E}">
        <p14:creationId xmlns:p14="http://schemas.microsoft.com/office/powerpoint/2010/main" val="3454984286"/>
      </p:ext>
    </p:extLst>
  </p:cSld>
  <p:clrMapOvr>
    <a:masterClrMapping/>
  </p:clrMapOvr>
  <p:transition spd="slow">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fontScale="90000"/>
          </a:bodyPr>
          <a:lstStyle/>
          <a:p>
            <a:pPr>
              <a:lnSpc>
                <a:spcPct val="90000"/>
              </a:lnSpc>
            </a:pPr>
            <a:r>
              <a:rPr lang="nl-NL" sz="3100" dirty="0"/>
              <a:t>Data cleansing : </a:t>
            </a:r>
            <a:r>
              <a:rPr lang="en-US" sz="3200" dirty="0">
                <a:ea typeface="+mj-ea"/>
                <a:cs typeface="+mj-cs"/>
              </a:rPr>
              <a:t>Data Cleaning Techniques</a:t>
            </a:r>
            <a:endParaRPr lang="nl-NL" sz="3100" dirty="0"/>
          </a:p>
        </p:txBody>
      </p:sp>
      <p:sp>
        <p:nvSpPr>
          <p:cNvPr id="8" name="Tijdelijke aanduiding voor verticale tekst 7"/>
          <p:cNvSpPr>
            <a:spLocks noGrp="1"/>
          </p:cNvSpPr>
          <p:nvPr>
            <p:ph type="body" orient="vert" idx="1"/>
          </p:nvPr>
        </p:nvSpPr>
        <p:spPr>
          <a:xfrm>
            <a:off x="404662" y="1252836"/>
            <a:ext cx="11389024" cy="4936942"/>
          </a:xfrm>
        </p:spPr>
        <p:txBody>
          <a:bodyPr>
            <a:normAutofit/>
          </a:bodyPr>
          <a:lstStyle/>
          <a:p>
            <a:pPr marL="523875" lvl="1" indent="-342900">
              <a:buFont typeface="+mj-lt"/>
              <a:buAutoNum type="arabicPeriod" startAt="2"/>
            </a:pPr>
            <a:r>
              <a:rPr lang="en-US" sz="1400" b="1" dirty="0"/>
              <a:t>Quartiles – Part 1</a:t>
            </a:r>
          </a:p>
          <a:p>
            <a:pPr marL="180975" lvl="1" indent="0">
              <a:buNone/>
            </a:pPr>
            <a:r>
              <a:rPr lang="en-US" sz="1400" dirty="0"/>
              <a:t>How to calculate the inner quartile range. This is calculated by subtracting Q1 from Q3. This can be named </a:t>
            </a:r>
            <a:r>
              <a:rPr lang="en-US" sz="1400" b="1" dirty="0"/>
              <a:t>IQR</a:t>
            </a:r>
          </a:p>
          <a:p>
            <a:pPr marL="180975" lvl="1" indent="0">
              <a:buNone/>
            </a:pPr>
            <a:r>
              <a:rPr lang="en-US" sz="1400" dirty="0"/>
              <a:t>Next you will need to calculate the upper and lower limit of your range or your data. You can do this by following the formula below:</a:t>
            </a:r>
          </a:p>
          <a:p>
            <a:pPr marL="180975" lvl="1" indent="0">
              <a:buNone/>
            </a:pPr>
            <a:r>
              <a:rPr lang="en-US" sz="1400" b="1" dirty="0"/>
              <a:t>Lower range limit = Q1 – (1.5* IQR). </a:t>
            </a:r>
            <a:r>
              <a:rPr lang="en-US" sz="1400" dirty="0"/>
              <a:t>Essentially this is 1.5 times the inner quartile range subtracting from your 1st quartile.</a:t>
            </a:r>
          </a:p>
          <a:p>
            <a:pPr marL="180975" lvl="1" indent="0">
              <a:buNone/>
            </a:pPr>
            <a:r>
              <a:rPr lang="en-US" sz="1400" b="1" dirty="0"/>
              <a:t>Higher range limit = Q3 + (1.5*IQR) </a:t>
            </a:r>
            <a:r>
              <a:rPr lang="en-US" sz="1400" dirty="0"/>
              <a:t>This is 1.5 times IQR+ quartile 3.</a:t>
            </a:r>
          </a:p>
          <a:p>
            <a:pPr marL="180975" lvl="1" indent="0">
              <a:buNone/>
            </a:pPr>
            <a:r>
              <a:rPr lang="en-US" sz="1400" dirty="0"/>
              <a:t>Now if any of your data falls below or above these limits, it will be considered an </a:t>
            </a:r>
            <a:r>
              <a:rPr lang="en-US" sz="1400" i="1" dirty="0"/>
              <a:t>outlier</a:t>
            </a:r>
            <a:r>
              <a:rPr lang="en-US" sz="1400" dirty="0"/>
              <a:t>.</a:t>
            </a:r>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83</a:t>
            </a:fld>
            <a:endParaRPr lang="nl-NL" dirty="0"/>
          </a:p>
        </p:txBody>
      </p:sp>
      <p:pic>
        <p:nvPicPr>
          <p:cNvPr id="4" name="Picture 3" descr="Graphical user interface, application, table, Excel&#10;&#10;Description automatically generated">
            <a:extLst>
              <a:ext uri="{FF2B5EF4-FFF2-40B4-BE49-F238E27FC236}">
                <a16:creationId xmlns:a16="http://schemas.microsoft.com/office/drawing/2014/main" id="{C0619572-56C8-5226-40E9-113CEE1DA2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4959" y="3260130"/>
            <a:ext cx="3637200" cy="3193206"/>
          </a:xfrm>
          <a:prstGeom prst="rect">
            <a:avLst/>
          </a:prstGeom>
        </p:spPr>
      </p:pic>
      <p:sp>
        <p:nvSpPr>
          <p:cNvPr id="5" name="Parchemin : vertical 2">
            <a:extLst>
              <a:ext uri="{FF2B5EF4-FFF2-40B4-BE49-F238E27FC236}">
                <a16:creationId xmlns:a16="http://schemas.microsoft.com/office/drawing/2014/main" id="{E4AEAF69-5D8F-01F3-EF01-3C9AF91611A0}"/>
              </a:ext>
            </a:extLst>
          </p:cNvPr>
          <p:cNvSpPr/>
          <p:nvPr/>
        </p:nvSpPr>
        <p:spPr>
          <a:xfrm>
            <a:off x="10275639" y="4801144"/>
            <a:ext cx="1728192" cy="1373584"/>
          </a:xfrm>
          <a:prstGeom prst="verticalScroll">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Démo</a:t>
            </a:r>
          </a:p>
        </p:txBody>
      </p:sp>
    </p:spTree>
    <p:extLst>
      <p:ext uri="{BB962C8B-B14F-4D97-AF65-F5344CB8AC3E}">
        <p14:creationId xmlns:p14="http://schemas.microsoft.com/office/powerpoint/2010/main" val="2287009088"/>
      </p:ext>
    </p:extLst>
  </p:cSld>
  <p:clrMapOvr>
    <a:masterClrMapping/>
  </p:clrMapOvr>
  <p:transition spd="slow">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fontScale="90000"/>
          </a:bodyPr>
          <a:lstStyle/>
          <a:p>
            <a:pPr>
              <a:lnSpc>
                <a:spcPct val="90000"/>
              </a:lnSpc>
            </a:pPr>
            <a:r>
              <a:rPr lang="nl-NL" sz="3100" dirty="0"/>
              <a:t>Data cleansing : </a:t>
            </a:r>
            <a:r>
              <a:rPr lang="en-US" sz="3200" dirty="0">
                <a:ea typeface="+mj-ea"/>
                <a:cs typeface="+mj-cs"/>
              </a:rPr>
              <a:t>Data Cleaning Techniques</a:t>
            </a:r>
            <a:endParaRPr lang="nl-NL" sz="3100" dirty="0"/>
          </a:p>
        </p:txBody>
      </p:sp>
      <p:sp>
        <p:nvSpPr>
          <p:cNvPr id="8" name="Tijdelijke aanduiding voor verticale tekst 7"/>
          <p:cNvSpPr>
            <a:spLocks noGrp="1"/>
          </p:cNvSpPr>
          <p:nvPr>
            <p:ph type="body" orient="vert" idx="1"/>
          </p:nvPr>
        </p:nvSpPr>
        <p:spPr>
          <a:xfrm>
            <a:off x="404662" y="1252836"/>
            <a:ext cx="11389024" cy="4936942"/>
          </a:xfrm>
        </p:spPr>
        <p:txBody>
          <a:bodyPr>
            <a:normAutofit/>
          </a:bodyPr>
          <a:lstStyle/>
          <a:p>
            <a:pPr marL="0" indent="0">
              <a:buNone/>
            </a:pPr>
            <a:r>
              <a:rPr lang="en-US" sz="1600" b="1" dirty="0"/>
              <a:t>How to deal with outliers ?</a:t>
            </a:r>
          </a:p>
          <a:p>
            <a:pPr marL="0" indent="0">
              <a:buNone/>
            </a:pPr>
            <a:r>
              <a:rPr lang="en-US" sz="1400" dirty="0"/>
              <a:t>We have seen the methods that will help us find the outliers in our data set. But what to do once you know that there are outliers.</a:t>
            </a:r>
          </a:p>
          <a:p>
            <a:pPr marL="0" indent="0">
              <a:buNone/>
            </a:pPr>
            <a:r>
              <a:rPr lang="en-US" sz="1400" dirty="0"/>
              <a:t>Here are a couple of methods that you can use to handle outliers so that your data analysis is correct.</a:t>
            </a:r>
            <a:endParaRPr lang="en-US" sz="1600" dirty="0"/>
          </a:p>
          <a:p>
            <a:pPr marL="523875" lvl="1" indent="-342900">
              <a:buFont typeface="+mj-lt"/>
              <a:buAutoNum type="arabicPeriod"/>
            </a:pPr>
            <a:r>
              <a:rPr lang="en-US" sz="1400" b="1" dirty="0"/>
              <a:t>Delete the Outliers</a:t>
            </a:r>
          </a:p>
          <a:p>
            <a:pPr marL="180975" lvl="1" indent="0">
              <a:buNone/>
            </a:pPr>
            <a:r>
              <a:rPr lang="en-US" sz="1400" dirty="0"/>
              <a:t>The easiest way to remove outliers from a data set is to simply delete them. This way it won’t skew your analysis.</a:t>
            </a:r>
          </a:p>
          <a:p>
            <a:pPr marL="180975" lvl="1" indent="0">
              <a:buNone/>
            </a:pPr>
            <a:r>
              <a:rPr lang="en-US" sz="1400" dirty="0"/>
              <a:t>It’s a more viable solution when you have large datasets and deleting a couple of outliers won’t impact the overall analysis. And of course, before deleting the data make sure you create a copy and delve into what’s causing these outliers.</a:t>
            </a:r>
          </a:p>
          <a:p>
            <a:pPr marL="523875" lvl="1" indent="-342900">
              <a:buFont typeface="+mj-lt"/>
              <a:buAutoNum type="arabicPeriod" startAt="2"/>
            </a:pPr>
            <a:r>
              <a:rPr lang="en-US" sz="1400" b="1" dirty="0"/>
              <a:t>Normalize the Outliers (Adjust the Value)</a:t>
            </a:r>
          </a:p>
          <a:p>
            <a:pPr marL="180975" lvl="1" indent="0">
              <a:buNone/>
            </a:pPr>
            <a:r>
              <a:rPr lang="en-US" sz="1400" dirty="0"/>
              <a:t>For all the outlier values, simply change them to a value that is slightly higher than the maximum value in the data set.</a:t>
            </a:r>
          </a:p>
          <a:p>
            <a:pPr marL="180975" lvl="1" indent="0">
              <a:buNone/>
            </a:pPr>
            <a:r>
              <a:rPr lang="en-US" sz="1400" dirty="0"/>
              <a:t>This made sure that we are not deleting the data but at the same time you we not letting it skew the data.</a:t>
            </a:r>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84</a:t>
            </a:fld>
            <a:endParaRPr lang="nl-NL" dirty="0"/>
          </a:p>
        </p:txBody>
      </p:sp>
    </p:spTree>
    <p:extLst>
      <p:ext uri="{BB962C8B-B14F-4D97-AF65-F5344CB8AC3E}">
        <p14:creationId xmlns:p14="http://schemas.microsoft.com/office/powerpoint/2010/main" val="1523949395"/>
      </p:ext>
    </p:extLst>
  </p:cSld>
  <p:clrMapOvr>
    <a:masterClrMapping/>
  </p:clrMapOvr>
  <p:transition spd="slow">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fontScale="90000"/>
          </a:bodyPr>
          <a:lstStyle/>
          <a:p>
            <a:pPr>
              <a:lnSpc>
                <a:spcPct val="90000"/>
              </a:lnSpc>
            </a:pPr>
            <a:r>
              <a:rPr lang="nl-NL" sz="3100" dirty="0"/>
              <a:t>Data cleansing : </a:t>
            </a:r>
            <a:r>
              <a:rPr lang="en-US" sz="3200" dirty="0">
                <a:ea typeface="+mj-ea"/>
                <a:cs typeface="+mj-cs"/>
              </a:rPr>
              <a:t>Handling Missing Data</a:t>
            </a:r>
            <a:endParaRPr lang="nl-NL" sz="3100" dirty="0"/>
          </a:p>
        </p:txBody>
      </p:sp>
      <p:sp>
        <p:nvSpPr>
          <p:cNvPr id="8" name="Tijdelijke aanduiding voor verticale tekst 7"/>
          <p:cNvSpPr>
            <a:spLocks noGrp="1"/>
          </p:cNvSpPr>
          <p:nvPr>
            <p:ph type="body" orient="vert" idx="1"/>
          </p:nvPr>
        </p:nvSpPr>
        <p:spPr>
          <a:xfrm>
            <a:off x="404662" y="1268760"/>
            <a:ext cx="11389024" cy="4936942"/>
          </a:xfrm>
        </p:spPr>
        <p:txBody>
          <a:bodyPr>
            <a:normAutofit/>
          </a:bodyPr>
          <a:lstStyle/>
          <a:p>
            <a:pPr marL="0" indent="0">
              <a:buNone/>
            </a:pPr>
            <a:r>
              <a:rPr lang="en-US" b="1" dirty="0"/>
              <a:t>Traditional Approaches for handling Missing data</a:t>
            </a:r>
          </a:p>
          <a:p>
            <a:pPr marL="0" indent="0">
              <a:buNone/>
            </a:pPr>
            <a:r>
              <a:rPr lang="en-US" sz="1800" dirty="0">
                <a:effectLst/>
              </a:rPr>
              <a:t>We now turn our attention to some of the methods used for handling missing data. We will start by looking at the data shown in this figure.</a:t>
            </a:r>
          </a:p>
          <a:p>
            <a:pPr marL="0" indent="0">
              <a:buNone/>
            </a:pPr>
            <a:endParaRPr lang="en-US" dirty="0"/>
          </a:p>
          <a:p>
            <a:pPr marL="0" indent="0">
              <a:buNone/>
            </a:pPr>
            <a:r>
              <a:rPr lang="en-US" sz="1800" dirty="0">
                <a:effectLst/>
              </a:rPr>
              <a:t>Here we see that 5 of the 12 data elements are missing. </a:t>
            </a:r>
          </a:p>
          <a:p>
            <a:pPr marL="0" indent="0">
              <a:buNone/>
            </a:pPr>
            <a:endParaRPr lang="en-US" sz="1800" dirty="0">
              <a:effectLst/>
            </a:endParaRPr>
          </a:p>
          <a:p>
            <a:pPr marL="0" indent="0">
              <a:buNone/>
            </a:pPr>
            <a:endParaRPr lang="en-US" sz="1600" b="1"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85</a:t>
            </a:fld>
            <a:endParaRPr lang="nl-NL" dirty="0"/>
          </a:p>
        </p:txBody>
      </p:sp>
      <p:pic>
        <p:nvPicPr>
          <p:cNvPr id="4" name="Picture 3" descr="Table&#10;&#10;Description automatically generated">
            <a:extLst>
              <a:ext uri="{FF2B5EF4-FFF2-40B4-BE49-F238E27FC236}">
                <a16:creationId xmlns:a16="http://schemas.microsoft.com/office/drawing/2014/main" id="{AE6D3D49-DA9D-02FE-1DA6-27C7BB38D9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3231" y="2348880"/>
            <a:ext cx="4124325" cy="3724275"/>
          </a:xfrm>
          <a:prstGeom prst="rect">
            <a:avLst/>
          </a:prstGeom>
        </p:spPr>
      </p:pic>
      <p:sp>
        <p:nvSpPr>
          <p:cNvPr id="9" name="Tijdelijke aanduiding voor verticale tekst 7">
            <a:extLst>
              <a:ext uri="{FF2B5EF4-FFF2-40B4-BE49-F238E27FC236}">
                <a16:creationId xmlns:a16="http://schemas.microsoft.com/office/drawing/2014/main" id="{10AA2CD7-F9BE-7588-8D15-1277F6BC1F97}"/>
              </a:ext>
            </a:extLst>
          </p:cNvPr>
          <p:cNvSpPr txBox="1">
            <a:spLocks/>
          </p:cNvSpPr>
          <p:nvPr/>
        </p:nvSpPr>
        <p:spPr>
          <a:xfrm>
            <a:off x="404662" y="3120769"/>
            <a:ext cx="5694513" cy="2468471"/>
          </a:xfrm>
          <a:prstGeom prst="rect">
            <a:avLst/>
          </a:prstGeom>
        </p:spPr>
        <p:txBody>
          <a:bodyPr vert="horz" lIns="0" tIns="0" rIns="0" bIns="0" rtlCol="0">
            <a:normAutofit/>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Font typeface="Arial" panose="020B0604020202020204" pitchFamily="34" charset="0"/>
              <a:buNone/>
            </a:pPr>
            <a:r>
              <a:rPr lang="en-US" dirty="0"/>
              <a:t> </a:t>
            </a:r>
          </a:p>
          <a:p>
            <a:pPr marL="0" indent="0">
              <a:buFont typeface="Arial" panose="020B0604020202020204" pitchFamily="34" charset="0"/>
              <a:buNone/>
            </a:pPr>
            <a:r>
              <a:rPr lang="en-US" dirty="0"/>
              <a:t>We show the full data set without any missing data as well, keeping in mind that in practice we will almost never have the luxury of knowing what the missing data are really supposed to be.</a:t>
            </a:r>
          </a:p>
          <a:p>
            <a:pPr marL="0" indent="0">
              <a:buFont typeface="Arial" panose="020B0604020202020204" pitchFamily="34" charset="0"/>
              <a:buNone/>
            </a:pPr>
            <a:endParaRPr lang="en-US" dirty="0"/>
          </a:p>
          <a:p>
            <a:pPr marL="0" indent="0">
              <a:buFont typeface="Arial" panose="020B0604020202020204" pitchFamily="34" charset="0"/>
              <a:buNone/>
            </a:pPr>
            <a:endParaRPr lang="en-US" sz="1600" b="1" dirty="0"/>
          </a:p>
        </p:txBody>
      </p:sp>
    </p:spTree>
    <p:extLst>
      <p:ext uri="{BB962C8B-B14F-4D97-AF65-F5344CB8AC3E}">
        <p14:creationId xmlns:p14="http://schemas.microsoft.com/office/powerpoint/2010/main" val="3153762176"/>
      </p:ext>
    </p:extLst>
  </p:cSld>
  <p:clrMapOvr>
    <a:masterClrMapping/>
  </p:clrMapOvr>
  <p:transition spd="slow">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fontScale="90000"/>
          </a:bodyPr>
          <a:lstStyle/>
          <a:p>
            <a:pPr>
              <a:lnSpc>
                <a:spcPct val="90000"/>
              </a:lnSpc>
            </a:pPr>
            <a:r>
              <a:rPr lang="nl-NL" sz="3100" dirty="0"/>
              <a:t>Data cleansing : </a:t>
            </a:r>
            <a:r>
              <a:rPr lang="en-US" sz="3200" dirty="0">
                <a:ea typeface="+mj-ea"/>
                <a:cs typeface="+mj-cs"/>
              </a:rPr>
              <a:t>Handling Missing Data</a:t>
            </a:r>
            <a:endParaRPr lang="nl-NL" sz="3100" dirty="0"/>
          </a:p>
        </p:txBody>
      </p:sp>
      <p:sp>
        <p:nvSpPr>
          <p:cNvPr id="8" name="Tijdelijke aanduiding voor verticale tekst 7"/>
          <p:cNvSpPr>
            <a:spLocks noGrp="1"/>
          </p:cNvSpPr>
          <p:nvPr>
            <p:ph type="body" orient="vert" idx="1"/>
          </p:nvPr>
        </p:nvSpPr>
        <p:spPr>
          <a:xfrm>
            <a:off x="404662" y="1268760"/>
            <a:ext cx="11389024" cy="4936942"/>
          </a:xfrm>
        </p:spPr>
        <p:txBody>
          <a:bodyPr>
            <a:normAutofit/>
          </a:bodyPr>
          <a:lstStyle/>
          <a:p>
            <a:pPr marL="0" indent="0">
              <a:buNone/>
            </a:pPr>
            <a:r>
              <a:rPr lang="en-US" b="1" dirty="0"/>
              <a:t>Imputation using the mean</a:t>
            </a:r>
          </a:p>
          <a:p>
            <a:pPr marL="0" indent="0">
              <a:buNone/>
            </a:pPr>
            <a:r>
              <a:rPr lang="en-US" sz="1800" dirty="0">
                <a:effectLst/>
              </a:rPr>
              <a:t>We can impute the value of any missing data based on the values of the non-missing data. A simple approach is to fill in the values of the missing science values with the value of the mean of the non-missing data, namely 35.4287 (cell G18).</a:t>
            </a:r>
            <a:endParaRPr lang="en-US" dirty="0"/>
          </a:p>
          <a:p>
            <a:pPr marL="0" indent="0">
              <a:buNone/>
            </a:pPr>
            <a:endParaRPr lang="en-US" sz="1800" dirty="0">
              <a:effectLst/>
            </a:endParaRPr>
          </a:p>
          <a:p>
            <a:pPr marL="0" indent="0">
              <a:buNone/>
            </a:pPr>
            <a:endParaRPr lang="en-US" sz="1600" b="1"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86</a:t>
            </a:fld>
            <a:endParaRPr lang="nl-NL" dirty="0"/>
          </a:p>
        </p:txBody>
      </p:sp>
      <p:sp>
        <p:nvSpPr>
          <p:cNvPr id="9" name="Tijdelijke aanduiding voor verticale tekst 7">
            <a:extLst>
              <a:ext uri="{FF2B5EF4-FFF2-40B4-BE49-F238E27FC236}">
                <a16:creationId xmlns:a16="http://schemas.microsoft.com/office/drawing/2014/main" id="{10AA2CD7-F9BE-7588-8D15-1277F6BC1F97}"/>
              </a:ext>
            </a:extLst>
          </p:cNvPr>
          <p:cNvSpPr txBox="1">
            <a:spLocks/>
          </p:cNvSpPr>
          <p:nvPr/>
        </p:nvSpPr>
        <p:spPr>
          <a:xfrm>
            <a:off x="404662" y="3120769"/>
            <a:ext cx="5694513" cy="2468471"/>
          </a:xfrm>
          <a:prstGeom prst="rect">
            <a:avLst/>
          </a:prstGeom>
        </p:spPr>
        <p:txBody>
          <a:bodyPr vert="horz" lIns="0" tIns="0" rIns="0" bIns="0" rtlCol="0">
            <a:normAutofit/>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Font typeface="Arial" panose="020B0604020202020204" pitchFamily="34" charset="0"/>
              <a:buNone/>
            </a:pPr>
            <a:r>
              <a:rPr lang="en-US" dirty="0"/>
              <a:t> </a:t>
            </a:r>
          </a:p>
          <a:p>
            <a:pPr marL="0" indent="0">
              <a:buFont typeface="Arial" panose="020B0604020202020204" pitchFamily="34" charset="0"/>
              <a:buNone/>
            </a:pPr>
            <a:r>
              <a:rPr lang="en-US" sz="1800" dirty="0">
                <a:effectLst/>
              </a:rPr>
              <a:t>The result is that the standard deviation of the science variable has decreased from 7.525 to 5.557, which is not surprising since the deviations for these last five data elements are 0. That we get biased values for the standard deviation is clearly not very desirable.</a:t>
            </a:r>
            <a:endParaRPr lang="en-US" dirty="0"/>
          </a:p>
          <a:p>
            <a:pPr marL="0" indent="0">
              <a:buFont typeface="Arial" panose="020B0604020202020204" pitchFamily="34" charset="0"/>
              <a:buNone/>
            </a:pPr>
            <a:endParaRPr lang="en-US" sz="1600" b="1" dirty="0"/>
          </a:p>
        </p:txBody>
      </p:sp>
      <p:pic>
        <p:nvPicPr>
          <p:cNvPr id="5" name="Picture 4" descr="Table&#10;&#10;Description automatically generated">
            <a:extLst>
              <a:ext uri="{FF2B5EF4-FFF2-40B4-BE49-F238E27FC236}">
                <a16:creationId xmlns:a16="http://schemas.microsoft.com/office/drawing/2014/main" id="{088BCCBA-16F0-5CA4-0C94-3A1110E030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3231" y="2616691"/>
            <a:ext cx="4324350" cy="3476625"/>
          </a:xfrm>
          <a:prstGeom prst="rect">
            <a:avLst/>
          </a:prstGeom>
        </p:spPr>
      </p:pic>
    </p:spTree>
    <p:extLst>
      <p:ext uri="{BB962C8B-B14F-4D97-AF65-F5344CB8AC3E}">
        <p14:creationId xmlns:p14="http://schemas.microsoft.com/office/powerpoint/2010/main" val="3481226964"/>
      </p:ext>
    </p:extLst>
  </p:cSld>
  <p:clrMapOvr>
    <a:masterClrMapping/>
  </p:clrMapOvr>
  <p:transition spd="slow">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fontScale="90000"/>
          </a:bodyPr>
          <a:lstStyle/>
          <a:p>
            <a:pPr>
              <a:lnSpc>
                <a:spcPct val="90000"/>
              </a:lnSpc>
            </a:pPr>
            <a:r>
              <a:rPr lang="nl-NL" sz="3100" dirty="0"/>
              <a:t>Data cleansing : </a:t>
            </a:r>
            <a:r>
              <a:rPr lang="en-US" sz="3200" dirty="0">
                <a:ea typeface="+mj-ea"/>
                <a:cs typeface="+mj-cs"/>
              </a:rPr>
              <a:t>Handling Missing Data</a:t>
            </a:r>
            <a:endParaRPr lang="nl-NL" sz="3100" dirty="0"/>
          </a:p>
        </p:txBody>
      </p:sp>
      <p:sp>
        <p:nvSpPr>
          <p:cNvPr id="8" name="Tijdelijke aanduiding voor verticale tekst 7"/>
          <p:cNvSpPr>
            <a:spLocks noGrp="1"/>
          </p:cNvSpPr>
          <p:nvPr>
            <p:ph type="body" orient="vert" idx="1"/>
          </p:nvPr>
        </p:nvSpPr>
        <p:spPr>
          <a:xfrm>
            <a:off x="404662" y="1268760"/>
            <a:ext cx="11389024" cy="4936942"/>
          </a:xfrm>
        </p:spPr>
        <p:txBody>
          <a:bodyPr>
            <a:normAutofit/>
          </a:bodyPr>
          <a:lstStyle/>
          <a:p>
            <a:pPr marL="0" indent="0">
              <a:buNone/>
            </a:pPr>
            <a:r>
              <a:rPr lang="en-US" b="1" dirty="0"/>
              <a:t>Imputation using regression</a:t>
            </a:r>
          </a:p>
          <a:p>
            <a:pPr marL="0" indent="0">
              <a:buNone/>
            </a:pPr>
            <a:r>
              <a:rPr lang="en-US" sz="1800" dirty="0">
                <a:effectLst/>
              </a:rPr>
              <a:t>Another approach for filling in the missing data is to use the forecasted values of the missing data based on a regression model derived from the non-missing data. </a:t>
            </a:r>
            <a:endParaRPr lang="en-US" sz="1600" b="1"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87</a:t>
            </a:fld>
            <a:endParaRPr lang="nl-NL" dirty="0"/>
          </a:p>
        </p:txBody>
      </p:sp>
      <p:sp>
        <p:nvSpPr>
          <p:cNvPr id="9" name="Tijdelijke aanduiding voor verticale tekst 7">
            <a:extLst>
              <a:ext uri="{FF2B5EF4-FFF2-40B4-BE49-F238E27FC236}">
                <a16:creationId xmlns:a16="http://schemas.microsoft.com/office/drawing/2014/main" id="{10AA2CD7-F9BE-7588-8D15-1277F6BC1F97}"/>
              </a:ext>
            </a:extLst>
          </p:cNvPr>
          <p:cNvSpPr txBox="1">
            <a:spLocks/>
          </p:cNvSpPr>
          <p:nvPr/>
        </p:nvSpPr>
        <p:spPr>
          <a:xfrm>
            <a:off x="404662" y="2276872"/>
            <a:ext cx="5694513" cy="4104456"/>
          </a:xfrm>
          <a:prstGeom prst="rect">
            <a:avLst/>
          </a:prstGeom>
        </p:spPr>
        <p:txBody>
          <a:bodyPr vert="horz" lIns="0" tIns="0" rIns="0" bIns="0" rtlCol="0">
            <a:normAutofit/>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None/>
            </a:pPr>
            <a:r>
              <a:rPr lang="en-US" sz="1800" dirty="0">
                <a:effectLst/>
              </a:rPr>
              <a:t>This time we impute the values of the five missing cells by inserting the array formula </a:t>
            </a:r>
            <a:r>
              <a:rPr lang="en-US" sz="1800" b="1" dirty="0">
                <a:effectLst/>
              </a:rPr>
              <a:t>=FORECAST(J13:J17,G6:G12,F6:F12) </a:t>
            </a:r>
            <a:r>
              <a:rPr lang="en-US" sz="1800" dirty="0">
                <a:effectLst/>
              </a:rPr>
              <a:t>in the range K13:K17. Since this results in a perfect linear correlation between the math and science values for the last five data elements, it is not surprising that the correlation coefficient between math and science rises from .769 (cell F20) to .859 (cell J20). The standard deviation also falls.)</a:t>
            </a:r>
            <a:endParaRPr lang="en-US" dirty="0">
              <a:effectLst/>
            </a:endParaRPr>
          </a:p>
          <a:p>
            <a:pPr marL="0" indent="0" algn="just">
              <a:buNone/>
            </a:pPr>
            <a:r>
              <a:rPr lang="en-US" sz="1800" dirty="0">
                <a:effectLst/>
              </a:rPr>
              <a:t>Note that the estimate for the correlation coefficient produced by this approach is quite close to that observed for the complete data (cell B20) since the correlation there is already quite high. The standard deviation is again lower than that for the complete model (cell C19).</a:t>
            </a:r>
            <a:endParaRPr lang="en-US" dirty="0">
              <a:effectLst/>
            </a:endParaRPr>
          </a:p>
          <a:p>
            <a:pPr marL="0" indent="0">
              <a:buFont typeface="Arial" panose="020B0604020202020204" pitchFamily="34" charset="0"/>
              <a:buNone/>
            </a:pPr>
            <a:endParaRPr lang="en-US" sz="1600" b="1" dirty="0"/>
          </a:p>
        </p:txBody>
      </p:sp>
      <p:pic>
        <p:nvPicPr>
          <p:cNvPr id="4" name="Picture 3" descr="Table&#10;&#10;Description automatically generated">
            <a:extLst>
              <a:ext uri="{FF2B5EF4-FFF2-40B4-BE49-F238E27FC236}">
                <a16:creationId xmlns:a16="http://schemas.microsoft.com/office/drawing/2014/main" id="{98D802CE-4B42-4B0D-6CE0-5004B7FC6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9689" y="2420888"/>
            <a:ext cx="4314825" cy="3657600"/>
          </a:xfrm>
          <a:prstGeom prst="rect">
            <a:avLst/>
          </a:prstGeom>
        </p:spPr>
      </p:pic>
    </p:spTree>
    <p:extLst>
      <p:ext uri="{BB962C8B-B14F-4D97-AF65-F5344CB8AC3E}">
        <p14:creationId xmlns:p14="http://schemas.microsoft.com/office/powerpoint/2010/main" val="1080494771"/>
      </p:ext>
    </p:extLst>
  </p:cSld>
  <p:clrMapOvr>
    <a:masterClrMapping/>
  </p:clrMapOvr>
  <p:transition spd="slow">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fontScale="90000"/>
          </a:bodyPr>
          <a:lstStyle/>
          <a:p>
            <a:pPr>
              <a:lnSpc>
                <a:spcPct val="90000"/>
              </a:lnSpc>
            </a:pPr>
            <a:r>
              <a:rPr lang="nl-NL" sz="3100" dirty="0"/>
              <a:t>Data cleansing : </a:t>
            </a:r>
            <a:r>
              <a:rPr lang="en-US" sz="3200" dirty="0">
                <a:ea typeface="+mj-ea"/>
                <a:cs typeface="+mj-cs"/>
              </a:rPr>
              <a:t>Handling Missing Data</a:t>
            </a:r>
            <a:endParaRPr lang="nl-NL" sz="3100" dirty="0"/>
          </a:p>
        </p:txBody>
      </p:sp>
      <p:sp>
        <p:nvSpPr>
          <p:cNvPr id="8" name="Tijdelijke aanduiding voor verticale tekst 7"/>
          <p:cNvSpPr>
            <a:spLocks noGrp="1"/>
          </p:cNvSpPr>
          <p:nvPr>
            <p:ph type="body" orient="vert" idx="1"/>
          </p:nvPr>
        </p:nvSpPr>
        <p:spPr>
          <a:xfrm>
            <a:off x="404662" y="1268760"/>
            <a:ext cx="11389024" cy="4936942"/>
          </a:xfrm>
        </p:spPr>
        <p:txBody>
          <a:bodyPr>
            <a:normAutofit/>
          </a:bodyPr>
          <a:lstStyle/>
          <a:p>
            <a:pPr marL="0" indent="0">
              <a:buNone/>
            </a:pPr>
            <a:r>
              <a:rPr lang="en-US" b="1" dirty="0"/>
              <a:t>Categorical data : </a:t>
            </a:r>
          </a:p>
          <a:p>
            <a:pPr marL="0" indent="0" algn="l">
              <a:buNone/>
            </a:pPr>
            <a:r>
              <a:rPr lang="fr-FR" dirty="0"/>
              <a:t>The </a:t>
            </a:r>
            <a:r>
              <a:rPr lang="fr-FR" dirty="0" err="1"/>
              <a:t>popular</a:t>
            </a:r>
            <a:r>
              <a:rPr lang="fr-FR" dirty="0"/>
              <a:t> </a:t>
            </a:r>
            <a:r>
              <a:rPr lang="fr-FR" dirty="0" err="1"/>
              <a:t>methods</a:t>
            </a:r>
            <a:r>
              <a:rPr lang="fr-FR" dirty="0"/>
              <a:t> to </a:t>
            </a:r>
            <a:r>
              <a:rPr lang="fr-FR" dirty="0" err="1"/>
              <a:t>handle</a:t>
            </a:r>
            <a:r>
              <a:rPr lang="fr-FR" dirty="0"/>
              <a:t> the </a:t>
            </a:r>
            <a:r>
              <a:rPr lang="fr-FR" dirty="0" err="1"/>
              <a:t>missing</a:t>
            </a:r>
            <a:r>
              <a:rPr lang="fr-FR" dirty="0"/>
              <a:t> values for </a:t>
            </a:r>
            <a:r>
              <a:rPr lang="fr-FR" dirty="0" err="1"/>
              <a:t>categorical</a:t>
            </a:r>
            <a:r>
              <a:rPr lang="fr-FR" dirty="0"/>
              <a:t> variables in the </a:t>
            </a:r>
            <a:r>
              <a:rPr lang="fr-FR" dirty="0" err="1"/>
              <a:t>dataset</a:t>
            </a:r>
            <a:r>
              <a:rPr lang="fr-FR" dirty="0"/>
              <a:t> are as </a:t>
            </a:r>
            <a:r>
              <a:rPr lang="fr-FR" dirty="0" err="1"/>
              <a:t>follows</a:t>
            </a:r>
            <a:r>
              <a:rPr lang="fr-FR" dirty="0"/>
              <a:t>:</a:t>
            </a:r>
          </a:p>
          <a:p>
            <a:pPr marL="342900" indent="-342900" algn="l">
              <a:buFont typeface="+mj-lt"/>
              <a:buAutoNum type="arabicPeriod"/>
            </a:pPr>
            <a:r>
              <a:rPr lang="fr-FR" b="1" dirty="0" err="1"/>
              <a:t>Delete</a:t>
            </a:r>
            <a:r>
              <a:rPr lang="fr-FR" b="1" dirty="0"/>
              <a:t> the observations</a:t>
            </a:r>
            <a:r>
              <a:rPr lang="fr-FR" dirty="0"/>
              <a:t>: If </a:t>
            </a:r>
            <a:r>
              <a:rPr lang="fr-FR" dirty="0" err="1"/>
              <a:t>there</a:t>
            </a:r>
            <a:r>
              <a:rPr lang="fr-FR" dirty="0"/>
              <a:t> </a:t>
            </a:r>
            <a:r>
              <a:rPr lang="fr-FR" dirty="0" err="1"/>
              <a:t>is</a:t>
            </a:r>
            <a:r>
              <a:rPr lang="fr-FR" dirty="0"/>
              <a:t> a large </a:t>
            </a:r>
            <a:r>
              <a:rPr lang="fr-FR" dirty="0" err="1"/>
              <a:t>number</a:t>
            </a:r>
            <a:r>
              <a:rPr lang="fr-FR" dirty="0"/>
              <a:t> of observations in the </a:t>
            </a:r>
            <a:r>
              <a:rPr lang="fr-FR" dirty="0" err="1"/>
              <a:t>dataset</a:t>
            </a:r>
            <a:r>
              <a:rPr lang="fr-FR" dirty="0"/>
              <a:t>, </a:t>
            </a:r>
            <a:r>
              <a:rPr lang="fr-FR" dirty="0" err="1"/>
              <a:t>where</a:t>
            </a:r>
            <a:r>
              <a:rPr lang="fr-FR" dirty="0"/>
              <a:t> all the classes to </a:t>
            </a:r>
            <a:r>
              <a:rPr lang="fr-FR" dirty="0" err="1"/>
              <a:t>be</a:t>
            </a:r>
            <a:r>
              <a:rPr lang="fr-FR" dirty="0"/>
              <a:t> </a:t>
            </a:r>
            <a:r>
              <a:rPr lang="fr-FR" dirty="0" err="1"/>
              <a:t>predicted</a:t>
            </a:r>
            <a:r>
              <a:rPr lang="fr-FR" dirty="0"/>
              <a:t> are </a:t>
            </a:r>
            <a:r>
              <a:rPr lang="fr-FR" dirty="0" err="1"/>
              <a:t>sufficiently</a:t>
            </a:r>
            <a:r>
              <a:rPr lang="fr-FR" dirty="0"/>
              <a:t> </a:t>
            </a:r>
            <a:r>
              <a:rPr lang="fr-FR" dirty="0" err="1"/>
              <a:t>represented</a:t>
            </a:r>
            <a:r>
              <a:rPr lang="fr-FR" dirty="0"/>
              <a:t> in the training data, </a:t>
            </a:r>
            <a:r>
              <a:rPr lang="fr-FR" dirty="0" err="1"/>
              <a:t>then</a:t>
            </a:r>
            <a:r>
              <a:rPr lang="fr-FR" dirty="0"/>
              <a:t> </a:t>
            </a:r>
            <a:r>
              <a:rPr lang="fr-FR" dirty="0" err="1"/>
              <a:t>try</a:t>
            </a:r>
            <a:r>
              <a:rPr lang="fr-FR" dirty="0"/>
              <a:t> </a:t>
            </a:r>
            <a:r>
              <a:rPr lang="fr-FR" dirty="0" err="1"/>
              <a:t>deleting</a:t>
            </a:r>
            <a:r>
              <a:rPr lang="fr-FR" dirty="0"/>
              <a:t> the </a:t>
            </a:r>
            <a:r>
              <a:rPr lang="fr-FR" dirty="0" err="1"/>
              <a:t>missing</a:t>
            </a:r>
            <a:r>
              <a:rPr lang="fr-FR" dirty="0"/>
              <a:t> value observations, </a:t>
            </a:r>
            <a:r>
              <a:rPr lang="fr-FR" dirty="0" err="1"/>
              <a:t>which</a:t>
            </a:r>
            <a:r>
              <a:rPr lang="fr-FR" dirty="0"/>
              <a:t> </a:t>
            </a:r>
            <a:r>
              <a:rPr lang="fr-FR" dirty="0" err="1"/>
              <a:t>would</a:t>
            </a:r>
            <a:r>
              <a:rPr lang="fr-FR" dirty="0"/>
              <a:t> not </a:t>
            </a:r>
            <a:r>
              <a:rPr lang="fr-FR" dirty="0" err="1"/>
              <a:t>bring</a:t>
            </a:r>
            <a:r>
              <a:rPr lang="fr-FR" dirty="0"/>
              <a:t> </a:t>
            </a:r>
            <a:r>
              <a:rPr lang="fr-FR" dirty="0" err="1"/>
              <a:t>significant</a:t>
            </a:r>
            <a:r>
              <a:rPr lang="fr-FR" dirty="0"/>
              <a:t> change in </a:t>
            </a:r>
            <a:r>
              <a:rPr lang="fr-FR" dirty="0" err="1"/>
              <a:t>your</a:t>
            </a:r>
            <a:r>
              <a:rPr lang="fr-FR" dirty="0"/>
              <a:t> </a:t>
            </a:r>
            <a:r>
              <a:rPr lang="fr-FR" dirty="0" err="1"/>
              <a:t>feed</a:t>
            </a:r>
            <a:r>
              <a:rPr lang="fr-FR" dirty="0"/>
              <a:t> to </a:t>
            </a:r>
            <a:r>
              <a:rPr lang="fr-FR" dirty="0" err="1"/>
              <a:t>your</a:t>
            </a:r>
            <a:r>
              <a:rPr lang="fr-FR" dirty="0"/>
              <a:t> model.</a:t>
            </a:r>
          </a:p>
          <a:p>
            <a:pPr marL="342900" indent="-342900" algn="l">
              <a:buFont typeface="+mj-lt"/>
              <a:buAutoNum type="arabicPeriod"/>
            </a:pPr>
            <a:endParaRPr lang="fr-FR" dirty="0"/>
          </a:p>
          <a:p>
            <a:pPr marL="342900" indent="-342900" algn="l">
              <a:buFont typeface="+mj-lt"/>
              <a:buAutoNum type="arabicPeriod"/>
            </a:pPr>
            <a:r>
              <a:rPr lang="fr-FR" b="1" dirty="0"/>
              <a:t>Replace </a:t>
            </a:r>
            <a:r>
              <a:rPr lang="fr-FR" b="1" dirty="0" err="1"/>
              <a:t>missing</a:t>
            </a:r>
            <a:r>
              <a:rPr lang="fr-FR" b="1" dirty="0"/>
              <a:t> values </a:t>
            </a:r>
            <a:r>
              <a:rPr lang="fr-FR" b="1" dirty="0" err="1"/>
              <a:t>with</a:t>
            </a:r>
            <a:r>
              <a:rPr lang="fr-FR" b="1" dirty="0"/>
              <a:t> the </a:t>
            </a:r>
            <a:r>
              <a:rPr lang="fr-FR" b="1" dirty="0" err="1"/>
              <a:t>most</a:t>
            </a:r>
            <a:r>
              <a:rPr lang="fr-FR" b="1" dirty="0"/>
              <a:t> </a:t>
            </a:r>
            <a:r>
              <a:rPr lang="fr-FR" b="1" dirty="0" err="1"/>
              <a:t>frequent</a:t>
            </a:r>
            <a:r>
              <a:rPr lang="fr-FR" b="1" dirty="0"/>
              <a:t> value</a:t>
            </a:r>
            <a:r>
              <a:rPr lang="fr-FR" dirty="0"/>
              <a:t>: You can </a:t>
            </a:r>
            <a:r>
              <a:rPr lang="fr-FR" dirty="0" err="1"/>
              <a:t>always</a:t>
            </a:r>
            <a:r>
              <a:rPr lang="fr-FR" dirty="0"/>
              <a:t> impute </a:t>
            </a:r>
            <a:r>
              <a:rPr lang="fr-FR" dirty="0" err="1"/>
              <a:t>them</a:t>
            </a:r>
            <a:r>
              <a:rPr lang="fr-FR" dirty="0"/>
              <a:t> </a:t>
            </a:r>
            <a:r>
              <a:rPr lang="fr-FR" dirty="0" err="1"/>
              <a:t>based</a:t>
            </a:r>
            <a:r>
              <a:rPr lang="fr-FR" dirty="0"/>
              <a:t> on </a:t>
            </a:r>
            <a:r>
              <a:rPr lang="fr-FR" b="1" dirty="0"/>
              <a:t>Mode</a:t>
            </a:r>
            <a:r>
              <a:rPr lang="fr-FR" dirty="0"/>
              <a:t> in the case of </a:t>
            </a:r>
            <a:r>
              <a:rPr lang="fr-FR" dirty="0" err="1"/>
              <a:t>categorical</a:t>
            </a:r>
            <a:r>
              <a:rPr lang="fr-FR" dirty="0"/>
              <a:t> variables, </a:t>
            </a:r>
            <a:r>
              <a:rPr lang="fr-FR" dirty="0" err="1"/>
              <a:t>just</a:t>
            </a:r>
            <a:r>
              <a:rPr lang="fr-FR" dirty="0"/>
              <a:t> </a:t>
            </a:r>
            <a:r>
              <a:rPr lang="fr-FR" dirty="0" err="1"/>
              <a:t>make</a:t>
            </a:r>
            <a:r>
              <a:rPr lang="fr-FR" dirty="0"/>
              <a:t> sure </a:t>
            </a:r>
            <a:r>
              <a:rPr lang="fr-FR" dirty="0" err="1"/>
              <a:t>you</a:t>
            </a:r>
            <a:r>
              <a:rPr lang="fr-FR" dirty="0"/>
              <a:t> </a:t>
            </a:r>
            <a:r>
              <a:rPr lang="fr-FR" dirty="0" err="1"/>
              <a:t>don’t</a:t>
            </a:r>
            <a:r>
              <a:rPr lang="fr-FR" dirty="0"/>
              <a:t> have </a:t>
            </a:r>
            <a:r>
              <a:rPr lang="fr-FR" dirty="0" err="1"/>
              <a:t>highly</a:t>
            </a:r>
            <a:r>
              <a:rPr lang="fr-FR" dirty="0"/>
              <a:t> </a:t>
            </a:r>
            <a:r>
              <a:rPr lang="fr-FR" dirty="0" err="1"/>
              <a:t>skewed</a:t>
            </a:r>
            <a:r>
              <a:rPr lang="fr-FR" dirty="0"/>
              <a:t> class distributions.</a:t>
            </a:r>
            <a:r>
              <a:rPr lang="fr-FR" b="1" i="0" u="sng" dirty="0">
                <a:solidFill>
                  <a:srgbClr val="222222"/>
                </a:solidFill>
                <a:effectLst/>
                <a:latin typeface="Lato" panose="020F0502020204030203" pitchFamily="34" charset="0"/>
              </a:rPr>
              <a:t> </a:t>
            </a:r>
            <a:r>
              <a:rPr lang="fr-FR" sz="1400" b="1" i="1" dirty="0"/>
              <a:t>NOTE: </a:t>
            </a:r>
            <a:r>
              <a:rPr lang="fr-FR" sz="1400" i="1" dirty="0"/>
              <a:t>But in </a:t>
            </a:r>
            <a:r>
              <a:rPr lang="fr-FR" sz="1400" i="1" dirty="0" err="1"/>
              <a:t>some</a:t>
            </a:r>
            <a:r>
              <a:rPr lang="fr-FR" sz="1400" i="1" dirty="0"/>
              <a:t> cases, </a:t>
            </a:r>
            <a:r>
              <a:rPr lang="fr-FR" sz="1400" i="1" dirty="0" err="1"/>
              <a:t>this</a:t>
            </a:r>
            <a:r>
              <a:rPr lang="fr-FR" sz="1400" i="1" dirty="0"/>
              <a:t> </a:t>
            </a:r>
            <a:r>
              <a:rPr lang="fr-FR" sz="1400" i="1" dirty="0" err="1"/>
              <a:t>strategy</a:t>
            </a:r>
            <a:r>
              <a:rPr lang="fr-FR" sz="1400" i="1" dirty="0"/>
              <a:t> can </a:t>
            </a:r>
            <a:r>
              <a:rPr lang="fr-FR" sz="1400" i="1" dirty="0" err="1"/>
              <a:t>make</a:t>
            </a:r>
            <a:r>
              <a:rPr lang="fr-FR" sz="1400" i="1" dirty="0"/>
              <a:t> the data </a:t>
            </a:r>
            <a:r>
              <a:rPr lang="fr-FR" sz="1400" i="1" dirty="0" err="1"/>
              <a:t>imbalanced</a:t>
            </a:r>
            <a:r>
              <a:rPr lang="fr-FR" sz="1400" i="1" dirty="0"/>
              <a:t> </a:t>
            </a:r>
            <a:r>
              <a:rPr lang="fr-FR" sz="1400" i="1" dirty="0" err="1"/>
              <a:t>wrt</a:t>
            </a:r>
            <a:r>
              <a:rPr lang="fr-FR" sz="1400" i="1" dirty="0"/>
              <a:t> classes if </a:t>
            </a:r>
            <a:r>
              <a:rPr lang="fr-FR" sz="1400" i="1" dirty="0" err="1"/>
              <a:t>there</a:t>
            </a:r>
            <a:r>
              <a:rPr lang="fr-FR" sz="1400" i="1" dirty="0"/>
              <a:t> are a </a:t>
            </a:r>
            <a:r>
              <a:rPr lang="fr-FR" sz="1400" i="1" dirty="0" err="1"/>
              <a:t>huge</a:t>
            </a:r>
            <a:r>
              <a:rPr lang="fr-FR" sz="1400" i="1" dirty="0"/>
              <a:t> </a:t>
            </a:r>
            <a:r>
              <a:rPr lang="fr-FR" sz="1400" i="1" dirty="0" err="1"/>
              <a:t>number</a:t>
            </a:r>
            <a:r>
              <a:rPr lang="fr-FR" sz="1400" i="1" dirty="0"/>
              <a:t> of </a:t>
            </a:r>
            <a:r>
              <a:rPr lang="fr-FR" sz="1400" i="1" dirty="0" err="1"/>
              <a:t>missing</a:t>
            </a:r>
            <a:r>
              <a:rPr lang="fr-FR" sz="1400" i="1" dirty="0"/>
              <a:t> values </a:t>
            </a:r>
            <a:r>
              <a:rPr lang="fr-FR" sz="1400" i="1" dirty="0" err="1"/>
              <a:t>present</a:t>
            </a:r>
            <a:r>
              <a:rPr lang="fr-FR" sz="1400" i="1" dirty="0"/>
              <a:t> in </a:t>
            </a:r>
            <a:r>
              <a:rPr lang="fr-FR" sz="1400" i="1" dirty="0" err="1"/>
              <a:t>our</a:t>
            </a:r>
            <a:r>
              <a:rPr lang="fr-FR" sz="1400" i="1" dirty="0"/>
              <a:t> </a:t>
            </a:r>
            <a:r>
              <a:rPr lang="fr-FR" sz="1400" i="1" dirty="0" err="1"/>
              <a:t>dataset</a:t>
            </a:r>
            <a:r>
              <a:rPr lang="fr-FR" sz="1400" i="1" dirty="0"/>
              <a:t>.</a:t>
            </a:r>
          </a:p>
          <a:p>
            <a:pPr marL="342900" indent="-342900" algn="l">
              <a:buFont typeface="+mj-lt"/>
              <a:buAutoNum type="arabicPeriod"/>
            </a:pPr>
            <a:endParaRPr lang="fr-FR" dirty="0"/>
          </a:p>
          <a:p>
            <a:pPr marL="342900" indent="-342900" algn="l">
              <a:buFont typeface="+mj-lt"/>
              <a:buAutoNum type="arabicPeriod"/>
            </a:pPr>
            <a:r>
              <a:rPr lang="fr-FR" b="1" dirty="0" err="1"/>
              <a:t>Develop</a:t>
            </a:r>
            <a:r>
              <a:rPr lang="fr-FR" b="1" dirty="0"/>
              <a:t> a model to </a:t>
            </a:r>
            <a:r>
              <a:rPr lang="fr-FR" b="1" dirty="0" err="1"/>
              <a:t>predict</a:t>
            </a:r>
            <a:r>
              <a:rPr lang="fr-FR" b="1" dirty="0"/>
              <a:t> </a:t>
            </a:r>
            <a:r>
              <a:rPr lang="fr-FR" b="1" dirty="0" err="1"/>
              <a:t>missing</a:t>
            </a:r>
            <a:r>
              <a:rPr lang="fr-FR" b="1" dirty="0"/>
              <a:t> values</a:t>
            </a:r>
            <a:r>
              <a:rPr lang="fr-FR" dirty="0"/>
              <a:t>: One smart </a:t>
            </a:r>
            <a:r>
              <a:rPr lang="fr-FR" dirty="0" err="1"/>
              <a:t>way</a:t>
            </a:r>
            <a:r>
              <a:rPr lang="fr-FR" dirty="0"/>
              <a:t> of </a:t>
            </a:r>
            <a:r>
              <a:rPr lang="fr-FR" dirty="0" err="1"/>
              <a:t>doing</a:t>
            </a:r>
            <a:r>
              <a:rPr lang="fr-FR" dirty="0"/>
              <a:t> </a:t>
            </a:r>
            <a:r>
              <a:rPr lang="fr-FR" dirty="0" err="1"/>
              <a:t>this</a:t>
            </a:r>
            <a:r>
              <a:rPr lang="fr-FR" dirty="0"/>
              <a:t> </a:t>
            </a:r>
            <a:r>
              <a:rPr lang="fr-FR" dirty="0" err="1"/>
              <a:t>could</a:t>
            </a:r>
            <a:r>
              <a:rPr lang="fr-FR" dirty="0"/>
              <a:t> </a:t>
            </a:r>
            <a:r>
              <a:rPr lang="fr-FR" dirty="0" err="1"/>
              <a:t>be</a:t>
            </a:r>
            <a:r>
              <a:rPr lang="fr-FR" dirty="0"/>
              <a:t> training a classifier over </a:t>
            </a:r>
            <a:r>
              <a:rPr lang="fr-FR" dirty="0" err="1"/>
              <a:t>your</a:t>
            </a:r>
            <a:r>
              <a:rPr lang="fr-FR" dirty="0"/>
              <a:t> </a:t>
            </a:r>
            <a:r>
              <a:rPr lang="fr-FR" dirty="0" err="1"/>
              <a:t>columns</a:t>
            </a:r>
            <a:r>
              <a:rPr lang="fr-FR" dirty="0"/>
              <a:t> </a:t>
            </a:r>
            <a:r>
              <a:rPr lang="fr-FR" dirty="0" err="1"/>
              <a:t>with</a:t>
            </a:r>
            <a:r>
              <a:rPr lang="fr-FR" dirty="0"/>
              <a:t> </a:t>
            </a:r>
            <a:r>
              <a:rPr lang="fr-FR" dirty="0" err="1"/>
              <a:t>missing</a:t>
            </a:r>
            <a:r>
              <a:rPr lang="fr-FR" dirty="0"/>
              <a:t> values as a </a:t>
            </a:r>
            <a:r>
              <a:rPr lang="fr-FR" dirty="0" err="1"/>
              <a:t>dependent</a:t>
            </a:r>
            <a:r>
              <a:rPr lang="fr-FR" dirty="0"/>
              <a:t> variable </a:t>
            </a:r>
            <a:r>
              <a:rPr lang="fr-FR" dirty="0" err="1"/>
              <a:t>against</a:t>
            </a:r>
            <a:r>
              <a:rPr lang="fr-FR" dirty="0"/>
              <a:t> </a:t>
            </a:r>
            <a:r>
              <a:rPr lang="fr-FR" dirty="0" err="1"/>
              <a:t>other</a:t>
            </a:r>
            <a:r>
              <a:rPr lang="fr-FR" dirty="0"/>
              <a:t> </a:t>
            </a:r>
            <a:r>
              <a:rPr lang="fr-FR" dirty="0" err="1"/>
              <a:t>features</a:t>
            </a:r>
            <a:r>
              <a:rPr lang="fr-FR" dirty="0"/>
              <a:t> of </a:t>
            </a:r>
            <a:r>
              <a:rPr lang="fr-FR" dirty="0" err="1"/>
              <a:t>your</a:t>
            </a:r>
            <a:r>
              <a:rPr lang="fr-FR" dirty="0"/>
              <a:t> data set and </a:t>
            </a:r>
            <a:r>
              <a:rPr lang="fr-FR" dirty="0" err="1"/>
              <a:t>trying</a:t>
            </a:r>
            <a:r>
              <a:rPr lang="fr-FR" dirty="0"/>
              <a:t> to impute </a:t>
            </a:r>
            <a:r>
              <a:rPr lang="fr-FR" dirty="0" err="1"/>
              <a:t>based</a:t>
            </a:r>
            <a:r>
              <a:rPr lang="fr-FR" dirty="0"/>
              <a:t> on the </a:t>
            </a:r>
            <a:r>
              <a:rPr lang="fr-FR" dirty="0" err="1"/>
              <a:t>newly</a:t>
            </a:r>
            <a:r>
              <a:rPr lang="fr-FR" dirty="0"/>
              <a:t> </a:t>
            </a:r>
            <a:r>
              <a:rPr lang="fr-FR" dirty="0" err="1"/>
              <a:t>trained</a:t>
            </a:r>
            <a:r>
              <a:rPr lang="fr-FR" dirty="0"/>
              <a:t> classifier.</a:t>
            </a:r>
          </a:p>
          <a:p>
            <a:pPr algn="l"/>
            <a:endParaRPr lang="fr-FR" dirty="0"/>
          </a:p>
          <a:p>
            <a:pPr algn="l"/>
            <a:endParaRPr lang="fr-FR" dirty="0"/>
          </a:p>
          <a:p>
            <a:pPr algn="l"/>
            <a:endParaRPr lang="fr-FR" dirty="0"/>
          </a:p>
          <a:p>
            <a:pPr marL="0" indent="0">
              <a:buNone/>
            </a:pPr>
            <a:endParaRPr lang="en-US" dirty="0"/>
          </a:p>
          <a:p>
            <a:pPr marL="0" indent="0">
              <a:buNone/>
            </a:pPr>
            <a:endParaRPr lang="en-US" b="1"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88</a:t>
            </a:fld>
            <a:endParaRPr lang="nl-NL" dirty="0"/>
          </a:p>
        </p:txBody>
      </p:sp>
      <p:sp>
        <p:nvSpPr>
          <p:cNvPr id="9" name="Tijdelijke aanduiding voor verticale tekst 7">
            <a:extLst>
              <a:ext uri="{FF2B5EF4-FFF2-40B4-BE49-F238E27FC236}">
                <a16:creationId xmlns:a16="http://schemas.microsoft.com/office/drawing/2014/main" id="{10AA2CD7-F9BE-7588-8D15-1277F6BC1F97}"/>
              </a:ext>
            </a:extLst>
          </p:cNvPr>
          <p:cNvSpPr txBox="1">
            <a:spLocks/>
          </p:cNvSpPr>
          <p:nvPr/>
        </p:nvSpPr>
        <p:spPr>
          <a:xfrm>
            <a:off x="404662" y="2276872"/>
            <a:ext cx="5694513" cy="4104456"/>
          </a:xfrm>
          <a:prstGeom prst="rect">
            <a:avLst/>
          </a:prstGeom>
        </p:spPr>
        <p:txBody>
          <a:bodyPr vert="horz" lIns="0" tIns="0" rIns="0" bIns="0" rtlCol="0">
            <a:normAutofit/>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Font typeface="Arial" panose="020B0604020202020204" pitchFamily="34" charset="0"/>
              <a:buNone/>
            </a:pPr>
            <a:endParaRPr lang="en-US" sz="1600" b="1" dirty="0"/>
          </a:p>
        </p:txBody>
      </p:sp>
    </p:spTree>
    <p:extLst>
      <p:ext uri="{BB962C8B-B14F-4D97-AF65-F5344CB8AC3E}">
        <p14:creationId xmlns:p14="http://schemas.microsoft.com/office/powerpoint/2010/main" val="3652956772"/>
      </p:ext>
    </p:extLst>
  </p:cSld>
  <p:clrMapOvr>
    <a:masterClrMapping/>
  </p:clrMapOvr>
  <p:transition spd="slow">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en-US" sz="3100" dirty="0"/>
              <a:t>Pivot Table – Part1</a:t>
            </a:r>
          </a:p>
        </p:txBody>
      </p:sp>
      <p:sp>
        <p:nvSpPr>
          <p:cNvPr id="8" name="Tijdelijke aanduiding voor verticale tekst 7"/>
          <p:cNvSpPr>
            <a:spLocks noGrp="1"/>
          </p:cNvSpPr>
          <p:nvPr>
            <p:ph type="body" orient="vert" idx="1"/>
          </p:nvPr>
        </p:nvSpPr>
        <p:spPr>
          <a:xfrm>
            <a:off x="391288" y="1063584"/>
            <a:ext cx="10735073" cy="808012"/>
          </a:xfrm>
        </p:spPr>
        <p:txBody>
          <a:bodyPr>
            <a:normAutofit/>
          </a:bodyPr>
          <a:lstStyle/>
          <a:p>
            <a:pPr algn="l"/>
            <a:r>
              <a:rPr lang="en-US" sz="1600" dirty="0"/>
              <a:t>A PivotTable is a powerful tool to calculate, summarize, and analyze data that lets you see comparisons, patterns, and trends in your data. PivotTables work a little bit differently depending on what platform you are using to run Excel.</a:t>
            </a:r>
            <a:br>
              <a:rPr lang="en-US" dirty="0"/>
            </a:br>
            <a:endParaRPr lang="en-US" sz="1600" dirty="0"/>
          </a:p>
          <a:p>
            <a:pPr lvl="3"/>
            <a:endParaRPr lang="en-US" sz="1600"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en-US" smtClean="0"/>
              <a:pPr>
                <a:spcAft>
                  <a:spcPts val="600"/>
                </a:spcAft>
              </a:pPr>
              <a:t>89</a:t>
            </a:fld>
            <a:endParaRPr lang="en-US"/>
          </a:p>
        </p:txBody>
      </p:sp>
      <p:sp>
        <p:nvSpPr>
          <p:cNvPr id="3" name="ZoneTexte 2">
            <a:extLst>
              <a:ext uri="{FF2B5EF4-FFF2-40B4-BE49-F238E27FC236}">
                <a16:creationId xmlns:a16="http://schemas.microsoft.com/office/drawing/2014/main" id="{57B004AE-D599-AD2A-D13B-6E22FE8480D1}"/>
              </a:ext>
            </a:extLst>
          </p:cNvPr>
          <p:cNvSpPr txBox="1"/>
          <p:nvPr/>
        </p:nvSpPr>
        <p:spPr>
          <a:xfrm>
            <a:off x="404662" y="1850483"/>
            <a:ext cx="4680520" cy="3870017"/>
          </a:xfrm>
          <a:prstGeom prst="rect">
            <a:avLst/>
          </a:prstGeom>
          <a:noFill/>
        </p:spPr>
        <p:txBody>
          <a:bodyPr wrap="square" lIns="108000" tIns="108000" rIns="108000" bIns="108000" rtlCol="0">
            <a:noAutofit/>
          </a:bodyPr>
          <a:lstStyle/>
          <a:p>
            <a:r>
              <a:rPr lang="en-AU" b="0" i="0" dirty="0">
                <a:solidFill>
                  <a:srgbClr val="1E1E1E"/>
                </a:solidFill>
                <a:effectLst/>
                <a:latin typeface="Segoe UI" panose="020B0502040204020203" pitchFamily="34" charset="0"/>
              </a:rPr>
              <a:t>1. </a:t>
            </a:r>
            <a:r>
              <a:rPr lang="en-AU" sz="1600" dirty="0">
                <a:solidFill>
                  <a:schemeClr val="bg2"/>
                </a:solidFill>
              </a:rPr>
              <a:t>Select the cells you want to create a PivotTable from.</a:t>
            </a:r>
          </a:p>
          <a:p>
            <a:endParaRPr lang="en-AU" sz="1600" dirty="0">
              <a:solidFill>
                <a:schemeClr val="bg2"/>
              </a:solidFill>
            </a:endParaRPr>
          </a:p>
          <a:p>
            <a:endParaRPr lang="en-AU" sz="1600" dirty="0">
              <a:solidFill>
                <a:schemeClr val="bg2"/>
              </a:solidFill>
            </a:endParaRPr>
          </a:p>
          <a:p>
            <a:endParaRPr lang="en-AU" sz="1600" dirty="0">
              <a:solidFill>
                <a:schemeClr val="bg2"/>
              </a:solidFill>
            </a:endParaRPr>
          </a:p>
          <a:p>
            <a:r>
              <a:rPr lang="en-AU" sz="1600" dirty="0">
                <a:solidFill>
                  <a:schemeClr val="bg2"/>
                </a:solidFill>
              </a:rPr>
              <a:t>2. Select </a:t>
            </a:r>
            <a:r>
              <a:rPr lang="en-AU" sz="1600" b="1" dirty="0">
                <a:solidFill>
                  <a:schemeClr val="bg2"/>
                </a:solidFill>
              </a:rPr>
              <a:t>Insert &gt; PivotTable.</a:t>
            </a:r>
          </a:p>
          <a:p>
            <a:endParaRPr lang="en-AU" dirty="0">
              <a:solidFill>
                <a:srgbClr val="1E1E1E"/>
              </a:solidFill>
              <a:latin typeface="Segoe UI" panose="020B0502040204020203" pitchFamily="34" charset="0"/>
            </a:endParaRPr>
          </a:p>
          <a:p>
            <a:endParaRPr lang="en-AU" b="0" i="0" dirty="0">
              <a:solidFill>
                <a:srgbClr val="1E1E1E"/>
              </a:solidFill>
              <a:effectLst/>
              <a:latin typeface="Segoe UI" panose="020B0502040204020203" pitchFamily="34" charset="0"/>
            </a:endParaRPr>
          </a:p>
          <a:p>
            <a:endParaRPr lang="en-AU" dirty="0">
              <a:solidFill>
                <a:schemeClr val="bg2"/>
              </a:solidFill>
            </a:endParaRPr>
          </a:p>
        </p:txBody>
      </p:sp>
      <p:pic>
        <p:nvPicPr>
          <p:cNvPr id="5" name="Image 4">
            <a:extLst>
              <a:ext uri="{FF2B5EF4-FFF2-40B4-BE49-F238E27FC236}">
                <a16:creationId xmlns:a16="http://schemas.microsoft.com/office/drawing/2014/main" id="{C04497D3-A6C7-F864-203D-2BB5FEB327D8}"/>
              </a:ext>
            </a:extLst>
          </p:cNvPr>
          <p:cNvPicPr>
            <a:picLocks noChangeAspect="1"/>
          </p:cNvPicPr>
          <p:nvPr/>
        </p:nvPicPr>
        <p:blipFill>
          <a:blip r:embed="rId2"/>
          <a:stretch>
            <a:fillRect/>
          </a:stretch>
        </p:blipFill>
        <p:spPr>
          <a:xfrm>
            <a:off x="426565" y="2493959"/>
            <a:ext cx="5389760" cy="601092"/>
          </a:xfrm>
          <a:prstGeom prst="rect">
            <a:avLst/>
          </a:prstGeom>
        </p:spPr>
      </p:pic>
      <p:pic>
        <p:nvPicPr>
          <p:cNvPr id="6" name="Image 5">
            <a:extLst>
              <a:ext uri="{FF2B5EF4-FFF2-40B4-BE49-F238E27FC236}">
                <a16:creationId xmlns:a16="http://schemas.microsoft.com/office/drawing/2014/main" id="{547F7421-4385-4AB7-B429-63F873052480}"/>
              </a:ext>
            </a:extLst>
          </p:cNvPr>
          <p:cNvPicPr>
            <a:picLocks noChangeAspect="1"/>
          </p:cNvPicPr>
          <p:nvPr/>
        </p:nvPicPr>
        <p:blipFill>
          <a:blip r:embed="rId3"/>
          <a:stretch>
            <a:fillRect/>
          </a:stretch>
        </p:blipFill>
        <p:spPr>
          <a:xfrm>
            <a:off x="426565" y="3785492"/>
            <a:ext cx="2794000" cy="1689100"/>
          </a:xfrm>
          <a:prstGeom prst="rect">
            <a:avLst/>
          </a:prstGeom>
        </p:spPr>
      </p:pic>
      <p:sp>
        <p:nvSpPr>
          <p:cNvPr id="9" name="ZoneTexte 8">
            <a:extLst>
              <a:ext uri="{FF2B5EF4-FFF2-40B4-BE49-F238E27FC236}">
                <a16:creationId xmlns:a16="http://schemas.microsoft.com/office/drawing/2014/main" id="{23B9B31A-EA63-41BB-E780-0F379B535327}"/>
              </a:ext>
            </a:extLst>
          </p:cNvPr>
          <p:cNvSpPr txBox="1"/>
          <p:nvPr/>
        </p:nvSpPr>
        <p:spPr>
          <a:xfrm>
            <a:off x="6828527" y="1946200"/>
            <a:ext cx="4608512" cy="3528392"/>
          </a:xfrm>
          <a:prstGeom prst="rect">
            <a:avLst/>
          </a:prstGeom>
          <a:noFill/>
        </p:spPr>
        <p:txBody>
          <a:bodyPr wrap="square" lIns="108000" tIns="108000" rIns="108000" bIns="108000" rtlCol="0">
            <a:noAutofit/>
          </a:bodyPr>
          <a:lstStyle/>
          <a:p>
            <a:pPr marL="180975" indent="-180975">
              <a:lnSpc>
                <a:spcPct val="90000"/>
              </a:lnSpc>
              <a:spcBef>
                <a:spcPts val="600"/>
              </a:spcBef>
              <a:spcAft>
                <a:spcPts val="600"/>
              </a:spcAft>
              <a:buClr>
                <a:schemeClr val="bg2"/>
              </a:buClr>
              <a:buFont typeface="Arial" panose="020B0604020202020204" pitchFamily="34" charset="0"/>
              <a:buChar char="•"/>
            </a:pPr>
            <a:r>
              <a:rPr lang="en-US" noProof="0" dirty="0">
                <a:solidFill>
                  <a:schemeClr val="bg2"/>
                </a:solidFill>
              </a:rPr>
              <a:t>3. </a:t>
            </a:r>
            <a:r>
              <a:rPr lang="en-US" sz="1600" dirty="0">
                <a:solidFill>
                  <a:schemeClr val="bg2"/>
                </a:solidFill>
              </a:rPr>
              <a:t>This will create a PivotTable based on an existing table or range.</a:t>
            </a:r>
          </a:p>
          <a:p>
            <a:pPr>
              <a:lnSpc>
                <a:spcPct val="90000"/>
              </a:lnSpc>
              <a:spcBef>
                <a:spcPts val="600"/>
              </a:spcBef>
              <a:spcAft>
                <a:spcPts val="600"/>
              </a:spcAft>
              <a:buClr>
                <a:schemeClr val="bg2"/>
              </a:buClr>
            </a:pPr>
            <a:r>
              <a:rPr lang="en-US" sz="1600" dirty="0">
                <a:solidFill>
                  <a:schemeClr val="bg2"/>
                </a:solidFill>
              </a:rPr>
              <a:t> </a:t>
            </a:r>
          </a:p>
          <a:p>
            <a:pPr marL="180975" indent="-180975">
              <a:lnSpc>
                <a:spcPct val="90000"/>
              </a:lnSpc>
              <a:spcBef>
                <a:spcPts val="600"/>
              </a:spcBef>
              <a:spcAft>
                <a:spcPts val="600"/>
              </a:spcAft>
              <a:buClr>
                <a:schemeClr val="bg2"/>
              </a:buClr>
              <a:buFont typeface="Arial" panose="020B0604020202020204" pitchFamily="34" charset="0"/>
              <a:buChar char="•"/>
            </a:pPr>
            <a:endParaRPr lang="en-US" sz="1600" dirty="0">
              <a:solidFill>
                <a:schemeClr val="bg2"/>
              </a:solidFill>
            </a:endParaRPr>
          </a:p>
          <a:p>
            <a:pPr marL="180975" indent="-180975">
              <a:lnSpc>
                <a:spcPct val="90000"/>
              </a:lnSpc>
              <a:spcBef>
                <a:spcPts val="600"/>
              </a:spcBef>
              <a:spcAft>
                <a:spcPts val="600"/>
              </a:spcAft>
              <a:buClr>
                <a:schemeClr val="bg2"/>
              </a:buClr>
              <a:buFont typeface="Arial" panose="020B0604020202020204" pitchFamily="34" charset="0"/>
              <a:buChar char="•"/>
            </a:pPr>
            <a:endParaRPr lang="en-US" sz="1600" dirty="0">
              <a:solidFill>
                <a:schemeClr val="bg2"/>
              </a:solidFill>
            </a:endParaRPr>
          </a:p>
          <a:p>
            <a:pPr marL="180975" indent="-180975">
              <a:lnSpc>
                <a:spcPct val="90000"/>
              </a:lnSpc>
              <a:spcBef>
                <a:spcPts val="600"/>
              </a:spcBef>
              <a:spcAft>
                <a:spcPts val="600"/>
              </a:spcAft>
              <a:buClr>
                <a:schemeClr val="bg2"/>
              </a:buClr>
              <a:buFont typeface="Arial" panose="020B0604020202020204" pitchFamily="34" charset="0"/>
              <a:buChar char="•"/>
            </a:pPr>
            <a:endParaRPr lang="en-US" sz="1600" dirty="0">
              <a:solidFill>
                <a:schemeClr val="bg2"/>
              </a:solidFill>
            </a:endParaRPr>
          </a:p>
          <a:p>
            <a:pPr marL="180975" indent="-180975">
              <a:lnSpc>
                <a:spcPct val="90000"/>
              </a:lnSpc>
              <a:spcBef>
                <a:spcPts val="600"/>
              </a:spcBef>
              <a:spcAft>
                <a:spcPts val="600"/>
              </a:spcAft>
              <a:buClr>
                <a:schemeClr val="bg2"/>
              </a:buClr>
              <a:buFont typeface="Arial" panose="020B0604020202020204" pitchFamily="34" charset="0"/>
              <a:buChar char="•"/>
            </a:pPr>
            <a:endParaRPr lang="en-US" sz="1600" dirty="0">
              <a:solidFill>
                <a:schemeClr val="bg2"/>
              </a:solidFill>
            </a:endParaRPr>
          </a:p>
          <a:p>
            <a:pPr>
              <a:lnSpc>
                <a:spcPct val="90000"/>
              </a:lnSpc>
              <a:spcBef>
                <a:spcPts val="600"/>
              </a:spcBef>
              <a:spcAft>
                <a:spcPts val="600"/>
              </a:spcAft>
              <a:buClr>
                <a:schemeClr val="bg2"/>
              </a:buClr>
            </a:pPr>
            <a:endParaRPr lang="en-US" sz="1600" dirty="0">
              <a:solidFill>
                <a:schemeClr val="bg2"/>
              </a:solidFill>
            </a:endParaRPr>
          </a:p>
          <a:p>
            <a:pPr marL="180975" indent="-180975">
              <a:lnSpc>
                <a:spcPct val="90000"/>
              </a:lnSpc>
              <a:spcBef>
                <a:spcPts val="600"/>
              </a:spcBef>
              <a:spcAft>
                <a:spcPts val="600"/>
              </a:spcAft>
              <a:buClr>
                <a:schemeClr val="bg2"/>
              </a:buClr>
              <a:buFont typeface="Arial" panose="020B0604020202020204" pitchFamily="34" charset="0"/>
              <a:buChar char="•"/>
            </a:pPr>
            <a:endParaRPr lang="en-US" sz="1600" dirty="0">
              <a:solidFill>
                <a:schemeClr val="bg2"/>
              </a:solidFill>
            </a:endParaRPr>
          </a:p>
          <a:p>
            <a:pPr marL="180975" indent="-180975">
              <a:lnSpc>
                <a:spcPct val="90000"/>
              </a:lnSpc>
              <a:spcBef>
                <a:spcPts val="600"/>
              </a:spcBef>
              <a:spcAft>
                <a:spcPts val="600"/>
              </a:spcAft>
              <a:buClr>
                <a:schemeClr val="bg2"/>
              </a:buClr>
              <a:buFont typeface="Arial" panose="020B0604020202020204" pitchFamily="34" charset="0"/>
              <a:buChar char="•"/>
            </a:pPr>
            <a:r>
              <a:rPr lang="en-US" sz="1600" dirty="0">
                <a:solidFill>
                  <a:schemeClr val="bg2"/>
                </a:solidFill>
              </a:rPr>
              <a:t>4. Choose where you want the PivotTable report to be placed. </a:t>
            </a:r>
            <a:r>
              <a:rPr lang="en-US" sz="1600" b="1" dirty="0">
                <a:solidFill>
                  <a:schemeClr val="bg2"/>
                </a:solidFill>
              </a:rPr>
              <a:t>Select New Worksheet </a:t>
            </a:r>
            <a:r>
              <a:rPr lang="en-US" sz="1600" dirty="0">
                <a:solidFill>
                  <a:schemeClr val="bg2"/>
                </a:solidFill>
              </a:rPr>
              <a:t>to place the PivotTable in a new worksheet or Existing Worksheet and select where you want the new PivotTable to appear</a:t>
            </a:r>
            <a:r>
              <a:rPr lang="en-US" b="0" i="0" dirty="0">
                <a:solidFill>
                  <a:srgbClr val="1E1E1E"/>
                </a:solidFill>
                <a:effectLst/>
                <a:latin typeface="Segoe UI" panose="020B0502040204020203" pitchFamily="34" charset="0"/>
              </a:rPr>
              <a:t>. </a:t>
            </a:r>
          </a:p>
          <a:p>
            <a:endParaRPr lang="en-US" noProof="0" dirty="0">
              <a:solidFill>
                <a:schemeClr val="bg2"/>
              </a:solidFill>
            </a:endParaRPr>
          </a:p>
        </p:txBody>
      </p:sp>
      <p:pic>
        <p:nvPicPr>
          <p:cNvPr id="10" name="Image 9">
            <a:extLst>
              <a:ext uri="{FF2B5EF4-FFF2-40B4-BE49-F238E27FC236}">
                <a16:creationId xmlns:a16="http://schemas.microsoft.com/office/drawing/2014/main" id="{F7C364F0-3D63-6374-5A79-144773A61649}"/>
              </a:ext>
            </a:extLst>
          </p:cNvPr>
          <p:cNvPicPr>
            <a:picLocks noChangeAspect="1"/>
          </p:cNvPicPr>
          <p:nvPr/>
        </p:nvPicPr>
        <p:blipFill>
          <a:blip r:embed="rId4"/>
          <a:stretch>
            <a:fillRect/>
          </a:stretch>
        </p:blipFill>
        <p:spPr>
          <a:xfrm>
            <a:off x="7337982" y="2636912"/>
            <a:ext cx="3589603" cy="2286777"/>
          </a:xfrm>
          <a:prstGeom prst="rect">
            <a:avLst/>
          </a:prstGeom>
        </p:spPr>
      </p:pic>
    </p:spTree>
    <p:extLst>
      <p:ext uri="{BB962C8B-B14F-4D97-AF65-F5344CB8AC3E}">
        <p14:creationId xmlns:p14="http://schemas.microsoft.com/office/powerpoint/2010/main" val="3069285256"/>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Importing Data in Excel</a:t>
            </a:r>
          </a:p>
        </p:txBody>
      </p:sp>
      <p:sp>
        <p:nvSpPr>
          <p:cNvPr id="8" name="Tijdelijke aanduiding voor verticale tekst 7"/>
          <p:cNvSpPr>
            <a:spLocks noGrp="1"/>
          </p:cNvSpPr>
          <p:nvPr>
            <p:ph type="body" orient="vert" idx="1"/>
          </p:nvPr>
        </p:nvSpPr>
        <p:spPr/>
        <p:txBody>
          <a:bodyPr/>
          <a:lstStyle/>
          <a:p>
            <a:pPr lvl="3"/>
            <a:r>
              <a:rPr lang="nl-NL" dirty="0"/>
              <a:t>Importing CSV file – Part 1</a:t>
            </a:r>
          </a:p>
          <a:p>
            <a:pPr lvl="2"/>
            <a:r>
              <a:rPr lang="en-US" dirty="0"/>
              <a:t>One is the most common way to store data is to use the CSV format “Comma Separated Values".</a:t>
            </a:r>
          </a:p>
          <a:p>
            <a:pPr lvl="2"/>
            <a:r>
              <a:rPr lang="en-US" dirty="0"/>
              <a:t>A CSV file is a text file, containing data on each line separated by a separator character (usually a semicolon, comma, or tab).</a:t>
            </a:r>
          </a:p>
          <a:p>
            <a:pPr lvl="2"/>
            <a:endParaRPr lang="nl-NL"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9</a:t>
            </a:fld>
            <a:endParaRPr lang="nl-NL"/>
          </a:p>
        </p:txBody>
      </p:sp>
      <p:pic>
        <p:nvPicPr>
          <p:cNvPr id="4" name="Picture 3">
            <a:extLst>
              <a:ext uri="{FF2B5EF4-FFF2-40B4-BE49-F238E27FC236}">
                <a16:creationId xmlns:a16="http://schemas.microsoft.com/office/drawing/2014/main" id="{857CC805-7AF2-70CF-426E-F750686010AB}"/>
              </a:ext>
            </a:extLst>
          </p:cNvPr>
          <p:cNvPicPr>
            <a:picLocks noChangeAspect="1"/>
          </p:cNvPicPr>
          <p:nvPr/>
        </p:nvPicPr>
        <p:blipFill>
          <a:blip r:embed="rId2"/>
          <a:stretch>
            <a:fillRect/>
          </a:stretch>
        </p:blipFill>
        <p:spPr>
          <a:xfrm>
            <a:off x="2311630" y="2714000"/>
            <a:ext cx="8575661" cy="3599274"/>
          </a:xfrm>
          <a:prstGeom prst="rect">
            <a:avLst/>
          </a:prstGeom>
        </p:spPr>
      </p:pic>
      <p:sp>
        <p:nvSpPr>
          <p:cNvPr id="5" name="Rectangle: Rounded Corners 4">
            <a:extLst>
              <a:ext uri="{FF2B5EF4-FFF2-40B4-BE49-F238E27FC236}">
                <a16:creationId xmlns:a16="http://schemas.microsoft.com/office/drawing/2014/main" id="{DFFDE1AA-1F56-42BF-2251-53C5575E67EB}"/>
              </a:ext>
            </a:extLst>
          </p:cNvPr>
          <p:cNvSpPr/>
          <p:nvPr/>
        </p:nvSpPr>
        <p:spPr>
          <a:xfrm>
            <a:off x="2311630" y="2852936"/>
            <a:ext cx="5875777" cy="144016"/>
          </a:xfrm>
          <a:prstGeom prst="round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9" name="Speech Bubble: Rectangle with Corners Rounded 8">
            <a:extLst>
              <a:ext uri="{FF2B5EF4-FFF2-40B4-BE49-F238E27FC236}">
                <a16:creationId xmlns:a16="http://schemas.microsoft.com/office/drawing/2014/main" id="{1B99DD81-5992-5F66-4753-0A46E26C5618}"/>
              </a:ext>
            </a:extLst>
          </p:cNvPr>
          <p:cNvSpPr/>
          <p:nvPr/>
        </p:nvSpPr>
        <p:spPr>
          <a:xfrm>
            <a:off x="482551" y="2769924"/>
            <a:ext cx="1440160" cy="720080"/>
          </a:xfrm>
          <a:prstGeom prst="wedgeRoundRectCallout">
            <a:avLst>
              <a:gd name="adj1" fmla="val 75563"/>
              <a:gd name="adj2" fmla="val -27398"/>
              <a:gd name="adj3" fmla="val 16667"/>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solidFill>
                  <a:schemeClr val="bg2"/>
                </a:solidFill>
              </a:rPr>
              <a:t>Columns Headers are in the 1st line</a:t>
            </a:r>
          </a:p>
        </p:txBody>
      </p:sp>
      <p:sp>
        <p:nvSpPr>
          <p:cNvPr id="10" name="Speech Bubble: Rectangle with Corners Rounded 9">
            <a:extLst>
              <a:ext uri="{FF2B5EF4-FFF2-40B4-BE49-F238E27FC236}">
                <a16:creationId xmlns:a16="http://schemas.microsoft.com/office/drawing/2014/main" id="{67AEF925-FDF3-9793-AA4A-664B176B85EB}"/>
              </a:ext>
            </a:extLst>
          </p:cNvPr>
          <p:cNvSpPr/>
          <p:nvPr/>
        </p:nvSpPr>
        <p:spPr>
          <a:xfrm>
            <a:off x="512963" y="4235335"/>
            <a:ext cx="1423977" cy="720080"/>
          </a:xfrm>
          <a:prstGeom prst="wedgeRoundRectCallout">
            <a:avLst>
              <a:gd name="adj1" fmla="val 134111"/>
              <a:gd name="adj2" fmla="val -72750"/>
              <a:gd name="adj3" fmla="val 16667"/>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peech Bubble: Rectangle with Corners Rounded 2">
            <a:extLst>
              <a:ext uri="{FF2B5EF4-FFF2-40B4-BE49-F238E27FC236}">
                <a16:creationId xmlns:a16="http://schemas.microsoft.com/office/drawing/2014/main" id="{8A12BB5C-BB38-A7CA-9E0F-3A919B407E06}"/>
              </a:ext>
            </a:extLst>
          </p:cNvPr>
          <p:cNvSpPr/>
          <p:nvPr/>
        </p:nvSpPr>
        <p:spPr>
          <a:xfrm>
            <a:off x="498734" y="4235335"/>
            <a:ext cx="1423977" cy="720080"/>
          </a:xfrm>
          <a:prstGeom prst="wedgeRoundRectCallout">
            <a:avLst>
              <a:gd name="adj1" fmla="val 185483"/>
              <a:gd name="adj2" fmla="val -69122"/>
              <a:gd name="adj3" fmla="val 16667"/>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Fields separator is semicolon</a:t>
            </a:r>
          </a:p>
        </p:txBody>
      </p:sp>
    </p:spTree>
    <p:extLst>
      <p:ext uri="{BB962C8B-B14F-4D97-AF65-F5344CB8AC3E}">
        <p14:creationId xmlns:p14="http://schemas.microsoft.com/office/powerpoint/2010/main" val="2564059627"/>
      </p:ext>
    </p:extLst>
  </p:cSld>
  <p:clrMapOvr>
    <a:masterClrMapping/>
  </p:clrMapOvr>
  <p:transition spd="slow">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00163A-0BFD-59AC-BF0B-2E339E80A658}"/>
              </a:ext>
            </a:extLst>
          </p:cNvPr>
          <p:cNvSpPr>
            <a:spLocks noGrp="1"/>
          </p:cNvSpPr>
          <p:nvPr>
            <p:ph type="title"/>
          </p:nvPr>
        </p:nvSpPr>
        <p:spPr/>
        <p:txBody>
          <a:bodyPr/>
          <a:lstStyle/>
          <a:p>
            <a:r>
              <a:rPr lang="fr-FR" dirty="0"/>
              <a:t>Pivot table – Part 2</a:t>
            </a:r>
          </a:p>
        </p:txBody>
      </p:sp>
      <p:sp>
        <p:nvSpPr>
          <p:cNvPr id="3" name="Espace réservé du texte vertical 2">
            <a:extLst>
              <a:ext uri="{FF2B5EF4-FFF2-40B4-BE49-F238E27FC236}">
                <a16:creationId xmlns:a16="http://schemas.microsoft.com/office/drawing/2014/main" id="{3D7C80E5-C557-85DE-A931-EC0C27A877FA}"/>
              </a:ext>
            </a:extLst>
          </p:cNvPr>
          <p:cNvSpPr>
            <a:spLocks noGrp="1"/>
          </p:cNvSpPr>
          <p:nvPr>
            <p:ph type="body" orient="vert" idx="1"/>
          </p:nvPr>
        </p:nvSpPr>
        <p:spPr>
          <a:xfrm>
            <a:off x="404662" y="1708918"/>
            <a:ext cx="3534273" cy="4795836"/>
          </a:xfrm>
        </p:spPr>
        <p:txBody>
          <a:bodyPr/>
          <a:lstStyle/>
          <a:p>
            <a:r>
              <a:rPr lang="en-US" dirty="0"/>
              <a:t>1. </a:t>
            </a:r>
            <a:r>
              <a:rPr lang="en-US" sz="1600" dirty="0"/>
              <a:t>To add a field to your PivotTable, select the field name checkbox in the PivotTables Fields pane.</a:t>
            </a:r>
          </a:p>
          <a:p>
            <a:endParaRPr lang="en-US" sz="1600" dirty="0"/>
          </a:p>
          <a:p>
            <a:endParaRPr lang="en-US" sz="1600" dirty="0"/>
          </a:p>
          <a:p>
            <a:endParaRPr lang="en-US" sz="1600" dirty="0"/>
          </a:p>
          <a:p>
            <a:endParaRPr lang="en-US" sz="1600" dirty="0"/>
          </a:p>
          <a:p>
            <a:r>
              <a:rPr lang="en-US" sz="1600" dirty="0"/>
              <a:t>2. </a:t>
            </a:r>
            <a:r>
              <a:rPr lang="fr-FR" sz="1600" dirty="0"/>
              <a:t>To move a </a:t>
            </a:r>
            <a:r>
              <a:rPr lang="fr-FR" sz="1600" dirty="0" err="1"/>
              <a:t>field</a:t>
            </a:r>
            <a:r>
              <a:rPr lang="fr-FR" sz="1600" dirty="0"/>
              <a:t> </a:t>
            </a:r>
            <a:r>
              <a:rPr lang="fr-FR" sz="1600" dirty="0" err="1"/>
              <a:t>from</a:t>
            </a:r>
            <a:r>
              <a:rPr lang="fr-FR" sz="1600" dirty="0"/>
              <a:t> one area to </a:t>
            </a:r>
            <a:r>
              <a:rPr lang="fr-FR" sz="1600" dirty="0" err="1"/>
              <a:t>another</a:t>
            </a:r>
            <a:r>
              <a:rPr lang="fr-FR" sz="1600" dirty="0"/>
              <a:t>, drag the </a:t>
            </a:r>
            <a:r>
              <a:rPr lang="fr-FR" sz="1600" dirty="0" err="1"/>
              <a:t>field</a:t>
            </a:r>
            <a:r>
              <a:rPr lang="fr-FR" sz="1600" dirty="0"/>
              <a:t> to the </a:t>
            </a:r>
            <a:r>
              <a:rPr lang="fr-FR" sz="1600" dirty="0" err="1"/>
              <a:t>target</a:t>
            </a:r>
            <a:r>
              <a:rPr lang="fr-FR" sz="1600" dirty="0"/>
              <a:t> area.</a:t>
            </a:r>
          </a:p>
          <a:p>
            <a:pPr marL="0" indent="0">
              <a:buNone/>
            </a:pPr>
            <a:endParaRPr lang="en-US" sz="1600" dirty="0"/>
          </a:p>
        </p:txBody>
      </p:sp>
      <p:sp>
        <p:nvSpPr>
          <p:cNvPr id="5" name="Espace réservé du numéro de diapositive 4">
            <a:extLst>
              <a:ext uri="{FF2B5EF4-FFF2-40B4-BE49-F238E27FC236}">
                <a16:creationId xmlns:a16="http://schemas.microsoft.com/office/drawing/2014/main" id="{4A2BCAD6-5613-575C-7E58-43F2733613E2}"/>
              </a:ext>
            </a:extLst>
          </p:cNvPr>
          <p:cNvSpPr>
            <a:spLocks noGrp="1"/>
          </p:cNvSpPr>
          <p:nvPr>
            <p:ph type="sldNum" sz="quarter" idx="4"/>
          </p:nvPr>
        </p:nvSpPr>
        <p:spPr/>
        <p:txBody>
          <a:bodyPr/>
          <a:lstStyle/>
          <a:p>
            <a:fld id="{5EE7099E-8998-4851-915A-4F4831808297}" type="slidenum">
              <a:rPr lang="nl-NL" smtClean="0"/>
              <a:pPr/>
              <a:t>90</a:t>
            </a:fld>
            <a:endParaRPr lang="nl-NL"/>
          </a:p>
        </p:txBody>
      </p:sp>
      <p:pic>
        <p:nvPicPr>
          <p:cNvPr id="7" name="Image 6">
            <a:extLst>
              <a:ext uri="{FF2B5EF4-FFF2-40B4-BE49-F238E27FC236}">
                <a16:creationId xmlns:a16="http://schemas.microsoft.com/office/drawing/2014/main" id="{B913EE02-2211-C452-DDBE-A366BB5D5B3C}"/>
              </a:ext>
            </a:extLst>
          </p:cNvPr>
          <p:cNvPicPr>
            <a:picLocks noChangeAspect="1"/>
          </p:cNvPicPr>
          <p:nvPr/>
        </p:nvPicPr>
        <p:blipFill>
          <a:blip r:embed="rId2"/>
          <a:stretch>
            <a:fillRect/>
          </a:stretch>
        </p:blipFill>
        <p:spPr>
          <a:xfrm>
            <a:off x="194519" y="2620506"/>
            <a:ext cx="6698267" cy="998126"/>
          </a:xfrm>
          <a:prstGeom prst="rect">
            <a:avLst/>
          </a:prstGeom>
        </p:spPr>
      </p:pic>
      <p:pic>
        <p:nvPicPr>
          <p:cNvPr id="8" name="Image 7">
            <a:extLst>
              <a:ext uri="{FF2B5EF4-FFF2-40B4-BE49-F238E27FC236}">
                <a16:creationId xmlns:a16="http://schemas.microsoft.com/office/drawing/2014/main" id="{962D8EA8-4880-9CA0-A153-47EF0C9DD9D3}"/>
              </a:ext>
            </a:extLst>
          </p:cNvPr>
          <p:cNvPicPr>
            <a:picLocks noChangeAspect="1"/>
          </p:cNvPicPr>
          <p:nvPr/>
        </p:nvPicPr>
        <p:blipFill>
          <a:blip r:embed="rId3"/>
          <a:stretch>
            <a:fillRect/>
          </a:stretch>
        </p:blipFill>
        <p:spPr>
          <a:xfrm>
            <a:off x="7221555" y="620688"/>
            <a:ext cx="4572131" cy="5779864"/>
          </a:xfrm>
          <a:prstGeom prst="rect">
            <a:avLst/>
          </a:prstGeom>
        </p:spPr>
      </p:pic>
    </p:spTree>
    <p:extLst>
      <p:ext uri="{BB962C8B-B14F-4D97-AF65-F5344CB8AC3E}">
        <p14:creationId xmlns:p14="http://schemas.microsoft.com/office/powerpoint/2010/main" val="4134255735"/>
      </p:ext>
    </p:extLst>
  </p:cSld>
  <p:clrMapOvr>
    <a:masterClrMapping/>
  </p:clrMapOvr>
  <p:transition spd="slow">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00163A-0BFD-59AC-BF0B-2E339E80A658}"/>
              </a:ext>
            </a:extLst>
          </p:cNvPr>
          <p:cNvSpPr>
            <a:spLocks noGrp="1"/>
          </p:cNvSpPr>
          <p:nvPr>
            <p:ph type="title"/>
          </p:nvPr>
        </p:nvSpPr>
        <p:spPr/>
        <p:txBody>
          <a:bodyPr/>
          <a:lstStyle/>
          <a:p>
            <a:r>
              <a:rPr lang="en-US"/>
              <a:t>Pivot table – Part 3</a:t>
            </a:r>
          </a:p>
        </p:txBody>
      </p:sp>
      <p:sp>
        <p:nvSpPr>
          <p:cNvPr id="3" name="Espace réservé du texte vertical 2">
            <a:extLst>
              <a:ext uri="{FF2B5EF4-FFF2-40B4-BE49-F238E27FC236}">
                <a16:creationId xmlns:a16="http://schemas.microsoft.com/office/drawing/2014/main" id="{3D7C80E5-C557-85DE-A931-EC0C27A877FA}"/>
              </a:ext>
            </a:extLst>
          </p:cNvPr>
          <p:cNvSpPr>
            <a:spLocks noGrp="1"/>
          </p:cNvSpPr>
          <p:nvPr>
            <p:ph type="body" orient="vert" idx="1"/>
          </p:nvPr>
        </p:nvSpPr>
        <p:spPr>
          <a:xfrm>
            <a:off x="404662" y="1256990"/>
            <a:ext cx="10663065" cy="4795836"/>
          </a:xfrm>
        </p:spPr>
        <p:txBody>
          <a:bodyPr/>
          <a:lstStyle/>
          <a:p>
            <a:pPr>
              <a:lnSpc>
                <a:spcPct val="150000"/>
              </a:lnSpc>
            </a:pPr>
            <a:r>
              <a:rPr lang="en-US" sz="1600"/>
              <a:t>If you add new data to your PivotTable data source, any PivotTables that were built on that data source need to be refreshed. To refresh just one PivotTable you can </a:t>
            </a:r>
            <a:r>
              <a:rPr lang="en-US" sz="1600" b="1"/>
              <a:t>right-click </a:t>
            </a:r>
            <a:r>
              <a:rPr lang="en-US" sz="1600"/>
              <a:t>anywhere in the PivotTable range, then select </a:t>
            </a:r>
            <a:r>
              <a:rPr lang="en-US" sz="1600" b="1"/>
              <a:t>Refresh.</a:t>
            </a:r>
            <a:r>
              <a:rPr lang="en-US" sz="1600"/>
              <a:t> If you have multiple PivotTables, first select any cell in any PivotTable, then on the </a:t>
            </a:r>
            <a:r>
              <a:rPr lang="en-US" sz="1600" b="1"/>
              <a:t>Ribbon </a:t>
            </a:r>
            <a:r>
              <a:rPr lang="en-US" sz="1600"/>
              <a:t>go to </a:t>
            </a:r>
            <a:r>
              <a:rPr lang="en-US" sz="1600" b="1"/>
              <a:t>PivotTable Analyze </a:t>
            </a:r>
            <a:r>
              <a:rPr lang="en-US" sz="1600"/>
              <a:t>&gt; click the arrow under the </a:t>
            </a:r>
            <a:r>
              <a:rPr lang="en-US" sz="1600" b="1"/>
              <a:t>Refresh </a:t>
            </a:r>
            <a:r>
              <a:rPr lang="en-US" sz="1600"/>
              <a:t>button and select </a:t>
            </a:r>
            <a:r>
              <a:rPr lang="en-US" sz="1600" b="1"/>
              <a:t>Refresh All</a:t>
            </a:r>
            <a:r>
              <a:rPr lang="en-US" sz="1600"/>
              <a:t>.</a:t>
            </a:r>
          </a:p>
          <a:p>
            <a:endParaRPr lang="en-US" sz="1600"/>
          </a:p>
          <a:p>
            <a:endParaRPr lang="en-US" sz="1600"/>
          </a:p>
          <a:p>
            <a:pPr marL="0" indent="0">
              <a:buNone/>
            </a:pPr>
            <a:endParaRPr lang="en-US" sz="1600"/>
          </a:p>
        </p:txBody>
      </p:sp>
      <p:sp>
        <p:nvSpPr>
          <p:cNvPr id="5" name="Espace réservé du numéro de diapositive 4">
            <a:extLst>
              <a:ext uri="{FF2B5EF4-FFF2-40B4-BE49-F238E27FC236}">
                <a16:creationId xmlns:a16="http://schemas.microsoft.com/office/drawing/2014/main" id="{4A2BCAD6-5613-575C-7E58-43F2733613E2}"/>
              </a:ext>
            </a:extLst>
          </p:cNvPr>
          <p:cNvSpPr>
            <a:spLocks noGrp="1"/>
          </p:cNvSpPr>
          <p:nvPr>
            <p:ph type="sldNum" sz="quarter" idx="4"/>
          </p:nvPr>
        </p:nvSpPr>
        <p:spPr/>
        <p:txBody>
          <a:bodyPr/>
          <a:lstStyle/>
          <a:p>
            <a:fld id="{5EE7099E-8998-4851-915A-4F4831808297}" type="slidenum">
              <a:rPr lang="en-US" smtClean="0"/>
              <a:pPr/>
              <a:t>91</a:t>
            </a:fld>
            <a:endParaRPr lang="en-US"/>
          </a:p>
        </p:txBody>
      </p:sp>
      <p:pic>
        <p:nvPicPr>
          <p:cNvPr id="4" name="Image 3">
            <a:extLst>
              <a:ext uri="{FF2B5EF4-FFF2-40B4-BE49-F238E27FC236}">
                <a16:creationId xmlns:a16="http://schemas.microsoft.com/office/drawing/2014/main" id="{7E8DA2D3-3FF2-7FF2-1FF0-9D74355BE0B4}"/>
              </a:ext>
            </a:extLst>
          </p:cNvPr>
          <p:cNvPicPr>
            <a:picLocks noChangeAspect="1"/>
          </p:cNvPicPr>
          <p:nvPr/>
        </p:nvPicPr>
        <p:blipFill>
          <a:blip r:embed="rId2"/>
          <a:stretch>
            <a:fillRect/>
          </a:stretch>
        </p:blipFill>
        <p:spPr>
          <a:xfrm>
            <a:off x="4910694" y="3212976"/>
            <a:ext cx="1651000" cy="1625600"/>
          </a:xfrm>
          <a:prstGeom prst="rect">
            <a:avLst/>
          </a:prstGeom>
        </p:spPr>
      </p:pic>
    </p:spTree>
    <p:extLst>
      <p:ext uri="{BB962C8B-B14F-4D97-AF65-F5344CB8AC3E}">
        <p14:creationId xmlns:p14="http://schemas.microsoft.com/office/powerpoint/2010/main" val="2174169760"/>
      </p:ext>
    </p:extLst>
  </p:cSld>
  <p:clrMapOvr>
    <a:masterClrMapping/>
  </p:clrMapOvr>
  <p:transition spd="slow">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00163A-0BFD-59AC-BF0B-2E339E80A658}"/>
              </a:ext>
            </a:extLst>
          </p:cNvPr>
          <p:cNvSpPr>
            <a:spLocks noGrp="1"/>
          </p:cNvSpPr>
          <p:nvPr>
            <p:ph type="title"/>
          </p:nvPr>
        </p:nvSpPr>
        <p:spPr>
          <a:xfrm>
            <a:off x="404662" y="404664"/>
            <a:ext cx="11389024" cy="244944"/>
          </a:xfrm>
        </p:spPr>
        <p:txBody>
          <a:bodyPr/>
          <a:lstStyle/>
          <a:p>
            <a:r>
              <a:rPr lang="en-AU"/>
              <a:t>Pivot table – Part 4</a:t>
            </a:r>
          </a:p>
        </p:txBody>
      </p:sp>
      <p:sp>
        <p:nvSpPr>
          <p:cNvPr id="5" name="Espace réservé du numéro de diapositive 4">
            <a:extLst>
              <a:ext uri="{FF2B5EF4-FFF2-40B4-BE49-F238E27FC236}">
                <a16:creationId xmlns:a16="http://schemas.microsoft.com/office/drawing/2014/main" id="{4A2BCAD6-5613-575C-7E58-43F2733613E2}"/>
              </a:ext>
            </a:extLst>
          </p:cNvPr>
          <p:cNvSpPr>
            <a:spLocks noGrp="1"/>
          </p:cNvSpPr>
          <p:nvPr>
            <p:ph type="sldNum" sz="quarter" idx="4"/>
          </p:nvPr>
        </p:nvSpPr>
        <p:spPr>
          <a:xfrm>
            <a:off x="9132784" y="6473105"/>
            <a:ext cx="2744787" cy="207003"/>
          </a:xfrm>
        </p:spPr>
        <p:txBody>
          <a:bodyPr/>
          <a:lstStyle/>
          <a:p>
            <a:fld id="{5EE7099E-8998-4851-915A-4F4831808297}" type="slidenum">
              <a:rPr lang="en-AU" smtClean="0"/>
              <a:pPr/>
              <a:t>92</a:t>
            </a:fld>
            <a:endParaRPr lang="en-AU"/>
          </a:p>
        </p:txBody>
      </p:sp>
      <p:sp>
        <p:nvSpPr>
          <p:cNvPr id="6" name="ZoneTexte 5">
            <a:extLst>
              <a:ext uri="{FF2B5EF4-FFF2-40B4-BE49-F238E27FC236}">
                <a16:creationId xmlns:a16="http://schemas.microsoft.com/office/drawing/2014/main" id="{270BF1CF-90A6-1E39-6FA6-EBAE372D7177}"/>
              </a:ext>
            </a:extLst>
          </p:cNvPr>
          <p:cNvSpPr txBox="1"/>
          <p:nvPr/>
        </p:nvSpPr>
        <p:spPr>
          <a:xfrm>
            <a:off x="528788" y="756742"/>
            <a:ext cx="5544616" cy="163296"/>
          </a:xfrm>
          <a:prstGeom prst="rect">
            <a:avLst/>
          </a:prstGeom>
          <a:noFill/>
        </p:spPr>
        <p:txBody>
          <a:bodyPr wrap="square" lIns="108000" tIns="108000" rIns="108000" bIns="108000" rtlCol="0">
            <a:noAutofit/>
          </a:bodyPr>
          <a:lstStyle/>
          <a:p>
            <a:r>
              <a:rPr lang="en-AU" sz="2000" b="1">
                <a:solidFill>
                  <a:schemeClr val="bg2"/>
                </a:solidFill>
              </a:rPr>
              <a:t>Working with PivotTable data</a:t>
            </a:r>
          </a:p>
        </p:txBody>
      </p:sp>
      <p:sp>
        <p:nvSpPr>
          <p:cNvPr id="9" name="ZoneTexte 8">
            <a:extLst>
              <a:ext uri="{FF2B5EF4-FFF2-40B4-BE49-F238E27FC236}">
                <a16:creationId xmlns:a16="http://schemas.microsoft.com/office/drawing/2014/main" id="{F48D57E8-A7C6-2A77-9169-1808DC1665D7}"/>
              </a:ext>
            </a:extLst>
          </p:cNvPr>
          <p:cNvSpPr txBox="1"/>
          <p:nvPr/>
        </p:nvSpPr>
        <p:spPr>
          <a:xfrm>
            <a:off x="384970" y="1250459"/>
            <a:ext cx="8475439" cy="1592138"/>
          </a:xfrm>
          <a:prstGeom prst="rect">
            <a:avLst/>
          </a:prstGeom>
          <a:noFill/>
        </p:spPr>
        <p:txBody>
          <a:bodyPr wrap="square" lIns="108000" tIns="108000" rIns="108000" bIns="108000" rtlCol="0">
            <a:noAutofit/>
          </a:bodyPr>
          <a:lstStyle/>
          <a:p>
            <a:pPr algn="l"/>
            <a:r>
              <a:rPr lang="en-AU" sz="1600" b="1" dirty="0">
                <a:solidFill>
                  <a:schemeClr val="bg2"/>
                </a:solidFill>
              </a:rPr>
              <a:t>1. Summarize Values By</a:t>
            </a:r>
          </a:p>
          <a:p>
            <a:pPr algn="l"/>
            <a:r>
              <a:rPr lang="en-AU" sz="1600" dirty="0">
                <a:solidFill>
                  <a:schemeClr val="bg2"/>
                </a:solidFill>
              </a:rPr>
              <a:t>By default, PivotTable fields that are placed in the Values area will be displayed as a </a:t>
            </a:r>
            <a:r>
              <a:rPr lang="en-AU" sz="1600" b="1" dirty="0">
                <a:solidFill>
                  <a:schemeClr val="bg2"/>
                </a:solidFill>
              </a:rPr>
              <a:t>SUM</a:t>
            </a:r>
            <a:r>
              <a:rPr lang="en-AU" sz="1600" dirty="0">
                <a:solidFill>
                  <a:schemeClr val="bg2"/>
                </a:solidFill>
              </a:rPr>
              <a:t>. If Excel interprets your data as </a:t>
            </a:r>
            <a:r>
              <a:rPr lang="en-AU" sz="1600" b="1" dirty="0">
                <a:solidFill>
                  <a:schemeClr val="bg2"/>
                </a:solidFill>
              </a:rPr>
              <a:t>text</a:t>
            </a:r>
            <a:r>
              <a:rPr lang="en-AU" sz="1600" dirty="0">
                <a:solidFill>
                  <a:schemeClr val="bg2"/>
                </a:solidFill>
              </a:rPr>
              <a:t>, it will be displayed as a </a:t>
            </a:r>
            <a:r>
              <a:rPr lang="en-AU" sz="1600" b="1" dirty="0">
                <a:solidFill>
                  <a:schemeClr val="bg2"/>
                </a:solidFill>
              </a:rPr>
              <a:t>COUNT. </a:t>
            </a:r>
            <a:r>
              <a:rPr lang="en-AU" sz="1600" dirty="0">
                <a:solidFill>
                  <a:schemeClr val="bg2"/>
                </a:solidFill>
              </a:rPr>
              <a:t>This is why it's so important to make sure you don't mix data types for value fields. You can change the default calculation by first clicking on the arrow to the right of the field name, then select the </a:t>
            </a:r>
            <a:r>
              <a:rPr lang="en-AU" sz="1600" b="1" dirty="0">
                <a:solidFill>
                  <a:schemeClr val="bg2"/>
                </a:solidFill>
              </a:rPr>
              <a:t>Value Field Settings </a:t>
            </a:r>
            <a:r>
              <a:rPr lang="en-AU" sz="1600" dirty="0">
                <a:solidFill>
                  <a:schemeClr val="bg2"/>
                </a:solidFill>
              </a:rPr>
              <a:t>option.</a:t>
            </a:r>
          </a:p>
        </p:txBody>
      </p:sp>
      <p:pic>
        <p:nvPicPr>
          <p:cNvPr id="10" name="Image 9">
            <a:extLst>
              <a:ext uri="{FF2B5EF4-FFF2-40B4-BE49-F238E27FC236}">
                <a16:creationId xmlns:a16="http://schemas.microsoft.com/office/drawing/2014/main" id="{528A4C34-C4E9-0CA8-598D-E6B24749BFEF}"/>
              </a:ext>
            </a:extLst>
          </p:cNvPr>
          <p:cNvPicPr>
            <a:picLocks noChangeAspect="1"/>
          </p:cNvPicPr>
          <p:nvPr/>
        </p:nvPicPr>
        <p:blipFill>
          <a:blip r:embed="rId2"/>
          <a:stretch>
            <a:fillRect/>
          </a:stretch>
        </p:blipFill>
        <p:spPr>
          <a:xfrm>
            <a:off x="8691463" y="230804"/>
            <a:ext cx="2489200" cy="3784600"/>
          </a:xfrm>
          <a:prstGeom prst="rect">
            <a:avLst/>
          </a:prstGeom>
        </p:spPr>
      </p:pic>
      <p:sp>
        <p:nvSpPr>
          <p:cNvPr id="12" name="ZoneTexte 11">
            <a:extLst>
              <a:ext uri="{FF2B5EF4-FFF2-40B4-BE49-F238E27FC236}">
                <a16:creationId xmlns:a16="http://schemas.microsoft.com/office/drawing/2014/main" id="{3DE6A059-0D55-5C96-3499-49504F98B9B2}"/>
              </a:ext>
            </a:extLst>
          </p:cNvPr>
          <p:cNvSpPr txBox="1"/>
          <p:nvPr/>
        </p:nvSpPr>
        <p:spPr>
          <a:xfrm>
            <a:off x="4283747" y="4345825"/>
            <a:ext cx="7593824" cy="1354217"/>
          </a:xfrm>
          <a:prstGeom prst="rect">
            <a:avLst/>
          </a:prstGeom>
          <a:noFill/>
        </p:spPr>
        <p:txBody>
          <a:bodyPr wrap="square">
            <a:spAutoFit/>
          </a:bodyPr>
          <a:lstStyle/>
          <a:p>
            <a:r>
              <a:rPr lang="en-AU" sz="1600" dirty="0">
                <a:solidFill>
                  <a:schemeClr val="bg2"/>
                </a:solidFill>
              </a:rPr>
              <a:t>2. Next, change the calculation in the </a:t>
            </a:r>
            <a:r>
              <a:rPr lang="en-AU" sz="1600" b="1" dirty="0">
                <a:solidFill>
                  <a:schemeClr val="bg2"/>
                </a:solidFill>
              </a:rPr>
              <a:t>Summarize Values By </a:t>
            </a:r>
            <a:r>
              <a:rPr lang="en-AU" sz="1600" dirty="0">
                <a:solidFill>
                  <a:schemeClr val="bg2"/>
                </a:solidFill>
              </a:rPr>
              <a:t>section. Note that when you change the calculation method, Excel will automatically append it in the </a:t>
            </a:r>
            <a:r>
              <a:rPr lang="en-AU" sz="1600" b="1" dirty="0">
                <a:solidFill>
                  <a:schemeClr val="bg2"/>
                </a:solidFill>
              </a:rPr>
              <a:t>Custom Name </a:t>
            </a:r>
            <a:r>
              <a:rPr lang="en-AU" sz="1600" dirty="0">
                <a:solidFill>
                  <a:schemeClr val="bg2"/>
                </a:solidFill>
              </a:rPr>
              <a:t>section, like "Sum of </a:t>
            </a:r>
            <a:r>
              <a:rPr lang="en-AU" sz="1600" dirty="0" err="1">
                <a:solidFill>
                  <a:schemeClr val="bg2"/>
                </a:solidFill>
              </a:rPr>
              <a:t>FieldName</a:t>
            </a:r>
            <a:r>
              <a:rPr lang="en-AU" sz="1600" dirty="0">
                <a:solidFill>
                  <a:schemeClr val="bg2"/>
                </a:solidFill>
              </a:rPr>
              <a:t>", but you can change it. If you click the Number Format button, you can change the </a:t>
            </a:r>
            <a:r>
              <a:rPr lang="en-AU" sz="1600" b="1" dirty="0">
                <a:solidFill>
                  <a:schemeClr val="bg2"/>
                </a:solidFill>
              </a:rPr>
              <a:t>number format </a:t>
            </a:r>
            <a:r>
              <a:rPr lang="en-AU" sz="1600" dirty="0">
                <a:solidFill>
                  <a:schemeClr val="bg2"/>
                </a:solidFill>
              </a:rPr>
              <a:t>for the entire field</a:t>
            </a:r>
            <a:r>
              <a:rPr lang="en-AU" b="0" i="0" dirty="0">
                <a:solidFill>
                  <a:srgbClr val="1E1E1E"/>
                </a:solidFill>
                <a:effectLst/>
                <a:latin typeface="Segoe UI" panose="020B0502040204020203" pitchFamily="34" charset="0"/>
              </a:rPr>
              <a:t>.</a:t>
            </a:r>
            <a:endParaRPr lang="en-AU" dirty="0"/>
          </a:p>
        </p:txBody>
      </p:sp>
      <p:pic>
        <p:nvPicPr>
          <p:cNvPr id="13" name="Image 12">
            <a:extLst>
              <a:ext uri="{FF2B5EF4-FFF2-40B4-BE49-F238E27FC236}">
                <a16:creationId xmlns:a16="http://schemas.microsoft.com/office/drawing/2014/main" id="{BC22BFC0-77BC-463B-64A1-1356F3F6678B}"/>
              </a:ext>
            </a:extLst>
          </p:cNvPr>
          <p:cNvPicPr>
            <a:picLocks noChangeAspect="1"/>
          </p:cNvPicPr>
          <p:nvPr/>
        </p:nvPicPr>
        <p:blipFill>
          <a:blip r:embed="rId3"/>
          <a:stretch>
            <a:fillRect/>
          </a:stretch>
        </p:blipFill>
        <p:spPr>
          <a:xfrm>
            <a:off x="369583" y="3217417"/>
            <a:ext cx="3899435" cy="3235919"/>
          </a:xfrm>
          <a:prstGeom prst="rect">
            <a:avLst/>
          </a:prstGeom>
        </p:spPr>
      </p:pic>
      <p:sp>
        <p:nvSpPr>
          <p:cNvPr id="14" name="Parchemin : vertical 2">
            <a:extLst>
              <a:ext uri="{FF2B5EF4-FFF2-40B4-BE49-F238E27FC236}">
                <a16:creationId xmlns:a16="http://schemas.microsoft.com/office/drawing/2014/main" id="{B75F02A4-4881-45C4-D947-C0C143A63214}"/>
              </a:ext>
            </a:extLst>
          </p:cNvPr>
          <p:cNvSpPr/>
          <p:nvPr/>
        </p:nvSpPr>
        <p:spPr>
          <a:xfrm>
            <a:off x="6124948" y="93312"/>
            <a:ext cx="1728192" cy="1373584"/>
          </a:xfrm>
          <a:prstGeom prst="verticalScroll">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Démo</a:t>
            </a:r>
          </a:p>
        </p:txBody>
      </p:sp>
    </p:spTree>
    <p:extLst>
      <p:ext uri="{BB962C8B-B14F-4D97-AF65-F5344CB8AC3E}">
        <p14:creationId xmlns:p14="http://schemas.microsoft.com/office/powerpoint/2010/main" val="3613973025"/>
      </p:ext>
    </p:extLst>
  </p:cSld>
  <p:clrMapOvr>
    <a:masterClrMapping/>
  </p:clrMapOvr>
  <p:transition spd="slow">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6E4BB5-5758-97E7-2A4D-E69EA7F23949}"/>
              </a:ext>
            </a:extLst>
          </p:cNvPr>
          <p:cNvSpPr>
            <a:spLocks noGrp="1"/>
          </p:cNvSpPr>
          <p:nvPr>
            <p:ph type="title"/>
          </p:nvPr>
        </p:nvSpPr>
        <p:spPr/>
        <p:txBody>
          <a:bodyPr/>
          <a:lstStyle/>
          <a:p>
            <a:r>
              <a:rPr lang="fr-FR" dirty="0" err="1"/>
              <a:t>PivotChart</a:t>
            </a:r>
            <a:endParaRPr lang="fr-FR" dirty="0"/>
          </a:p>
        </p:txBody>
      </p:sp>
      <p:sp>
        <p:nvSpPr>
          <p:cNvPr id="3" name="Espace réservé du texte vertical 2">
            <a:extLst>
              <a:ext uri="{FF2B5EF4-FFF2-40B4-BE49-F238E27FC236}">
                <a16:creationId xmlns:a16="http://schemas.microsoft.com/office/drawing/2014/main" id="{CCDA8533-514B-83F2-DDBC-6C2058E55EE7}"/>
              </a:ext>
            </a:extLst>
          </p:cNvPr>
          <p:cNvSpPr>
            <a:spLocks noGrp="1"/>
          </p:cNvSpPr>
          <p:nvPr>
            <p:ph type="body" orient="vert" idx="1"/>
          </p:nvPr>
        </p:nvSpPr>
        <p:spPr>
          <a:xfrm>
            <a:off x="404662" y="1252836"/>
            <a:ext cx="11472909" cy="4795836"/>
          </a:xfrm>
        </p:spPr>
        <p:txBody>
          <a:bodyPr>
            <a:normAutofit lnSpcReduction="10000"/>
          </a:bodyPr>
          <a:lstStyle/>
          <a:p>
            <a:pPr>
              <a:lnSpc>
                <a:spcPct val="150000"/>
              </a:lnSpc>
            </a:pPr>
            <a:r>
              <a:rPr lang="en-US" sz="1600" dirty="0" err="1"/>
              <a:t>PivotCharts</a:t>
            </a:r>
            <a:r>
              <a:rPr lang="en-US" sz="1600" dirty="0"/>
              <a:t> provide graphical representations of the data in their associated PivotTables. </a:t>
            </a:r>
            <a:r>
              <a:rPr lang="en-US" sz="1600" dirty="0" err="1"/>
              <a:t>PivotCharts</a:t>
            </a:r>
            <a:r>
              <a:rPr lang="en-US" sz="1600" dirty="0"/>
              <a:t> are also interactive. When you create a PivotChart, the PivotChart Filter Pane appears. You can use this filter pane to sort and filter the PivotChart's underlying data.</a:t>
            </a:r>
          </a:p>
          <a:p>
            <a:endParaRPr lang="en-US" sz="1600" dirty="0"/>
          </a:p>
          <a:p>
            <a:pPr marL="0" indent="0" algn="l">
              <a:buNone/>
            </a:pPr>
            <a:r>
              <a:rPr lang="fr-FR" sz="1600" dirty="0"/>
              <a:t>1. Select a </a:t>
            </a:r>
            <a:r>
              <a:rPr lang="fr-FR" sz="1600" dirty="0" err="1"/>
              <a:t>cell</a:t>
            </a:r>
            <a:r>
              <a:rPr lang="fr-FR" sz="1600" dirty="0"/>
              <a:t> in </a:t>
            </a:r>
            <a:r>
              <a:rPr lang="fr-FR" sz="1600" dirty="0" err="1"/>
              <a:t>your</a:t>
            </a:r>
            <a:r>
              <a:rPr lang="fr-FR" sz="1600" dirty="0"/>
              <a:t> table.</a:t>
            </a:r>
          </a:p>
          <a:p>
            <a:pPr marL="342900" indent="-342900" algn="l">
              <a:buAutoNum type="arabicPeriod"/>
            </a:pPr>
            <a:endParaRPr lang="fr-FR" sz="1600" dirty="0"/>
          </a:p>
          <a:p>
            <a:pPr marL="0" indent="0" algn="l">
              <a:buNone/>
            </a:pPr>
            <a:r>
              <a:rPr lang="fr-FR" sz="1600" dirty="0"/>
              <a:t>2. Select </a:t>
            </a:r>
            <a:r>
              <a:rPr lang="fr-FR" sz="1600" b="1" dirty="0"/>
              <a:t>Insert &gt; </a:t>
            </a:r>
            <a:r>
              <a:rPr lang="fr-FR" sz="1600" b="1" dirty="0" err="1"/>
              <a:t>PivotChart</a:t>
            </a:r>
            <a:r>
              <a:rPr lang="fr-FR" sz="1600" b="1" dirty="0"/>
              <a:t> </a:t>
            </a:r>
          </a:p>
          <a:p>
            <a:pPr marL="0" indent="0" algn="l">
              <a:buNone/>
            </a:pPr>
            <a:endParaRPr lang="fr-FR" sz="1600" dirty="0"/>
          </a:p>
          <a:p>
            <a:pPr marL="0" indent="0">
              <a:buNone/>
            </a:pPr>
            <a:r>
              <a:rPr lang="fr-FR" sz="1600" dirty="0"/>
              <a:t>3. Select </a:t>
            </a:r>
            <a:r>
              <a:rPr lang="fr-FR" sz="1600" dirty="0" err="1"/>
              <a:t>where</a:t>
            </a:r>
            <a:r>
              <a:rPr lang="fr-FR" sz="1600" dirty="0"/>
              <a:t> </a:t>
            </a:r>
            <a:r>
              <a:rPr lang="fr-FR" sz="1600" dirty="0" err="1"/>
              <a:t>you</a:t>
            </a:r>
            <a:r>
              <a:rPr lang="fr-FR" sz="1600" dirty="0"/>
              <a:t> </a:t>
            </a:r>
            <a:r>
              <a:rPr lang="fr-FR" sz="1600" dirty="0" err="1"/>
              <a:t>want</a:t>
            </a:r>
            <a:r>
              <a:rPr lang="fr-FR" sz="1600" dirty="0"/>
              <a:t> the </a:t>
            </a:r>
            <a:r>
              <a:rPr lang="fr-FR" sz="1600" dirty="0" err="1"/>
              <a:t>PivotChart</a:t>
            </a:r>
            <a:r>
              <a:rPr lang="fr-FR" sz="1600" dirty="0"/>
              <a:t> to </a:t>
            </a:r>
            <a:r>
              <a:rPr lang="fr-FR" sz="1600" dirty="0" err="1"/>
              <a:t>appear</a:t>
            </a:r>
            <a:r>
              <a:rPr lang="fr-FR" sz="1600" dirty="0"/>
              <a:t>.</a:t>
            </a:r>
          </a:p>
          <a:p>
            <a:pPr marL="0" indent="0" algn="l">
              <a:buNone/>
            </a:pPr>
            <a:endParaRPr lang="fr-FR" sz="1600" dirty="0"/>
          </a:p>
          <a:p>
            <a:pPr marL="0" indent="0">
              <a:buNone/>
            </a:pPr>
            <a:r>
              <a:rPr lang="fr-FR" sz="1600" dirty="0"/>
              <a:t>4. Select </a:t>
            </a:r>
            <a:r>
              <a:rPr lang="fr-FR" sz="1600" b="1" dirty="0"/>
              <a:t>OK</a:t>
            </a:r>
            <a:r>
              <a:rPr lang="fr-FR" sz="1600" dirty="0"/>
              <a:t>.</a:t>
            </a:r>
          </a:p>
          <a:p>
            <a:pPr marL="0" indent="0" algn="l">
              <a:buNone/>
            </a:pPr>
            <a:endParaRPr lang="fr-FR" sz="1600" dirty="0"/>
          </a:p>
          <a:p>
            <a:pPr marL="0" indent="0">
              <a:buNone/>
            </a:pPr>
            <a:r>
              <a:rPr lang="fr-FR" sz="1600" dirty="0"/>
              <a:t>5. Select the </a:t>
            </a:r>
            <a:r>
              <a:rPr lang="fr-FR" sz="1600" dirty="0" err="1"/>
              <a:t>fields</a:t>
            </a:r>
            <a:r>
              <a:rPr lang="fr-FR" sz="1600" dirty="0"/>
              <a:t> to display in the menu.</a:t>
            </a:r>
          </a:p>
          <a:p>
            <a:pPr marL="0" indent="0" algn="l">
              <a:buNone/>
            </a:pPr>
            <a:endParaRPr lang="fr-FR" sz="1600" b="0" i="0" dirty="0">
              <a:solidFill>
                <a:srgbClr val="1E1E1E"/>
              </a:solidFill>
              <a:effectLst/>
              <a:latin typeface="Segoe UI" panose="020B0502040204020203" pitchFamily="34" charset="0"/>
            </a:endParaRPr>
          </a:p>
        </p:txBody>
      </p:sp>
      <p:sp>
        <p:nvSpPr>
          <p:cNvPr id="5" name="Espace réservé du numéro de diapositive 4">
            <a:extLst>
              <a:ext uri="{FF2B5EF4-FFF2-40B4-BE49-F238E27FC236}">
                <a16:creationId xmlns:a16="http://schemas.microsoft.com/office/drawing/2014/main" id="{A31041A3-C8CC-8590-FBA7-9433BF8C6EC9}"/>
              </a:ext>
            </a:extLst>
          </p:cNvPr>
          <p:cNvSpPr>
            <a:spLocks noGrp="1"/>
          </p:cNvSpPr>
          <p:nvPr>
            <p:ph type="sldNum" sz="quarter" idx="4"/>
          </p:nvPr>
        </p:nvSpPr>
        <p:spPr/>
        <p:txBody>
          <a:bodyPr/>
          <a:lstStyle/>
          <a:p>
            <a:fld id="{5EE7099E-8998-4851-915A-4F4831808297}" type="slidenum">
              <a:rPr lang="nl-NL" smtClean="0"/>
              <a:pPr/>
              <a:t>93</a:t>
            </a:fld>
            <a:endParaRPr lang="nl-NL"/>
          </a:p>
        </p:txBody>
      </p:sp>
      <p:pic>
        <p:nvPicPr>
          <p:cNvPr id="8" name="Image 7">
            <a:extLst>
              <a:ext uri="{FF2B5EF4-FFF2-40B4-BE49-F238E27FC236}">
                <a16:creationId xmlns:a16="http://schemas.microsoft.com/office/drawing/2014/main" id="{1E9997E8-7173-13F8-076B-3875B9107A4D}"/>
              </a:ext>
            </a:extLst>
          </p:cNvPr>
          <p:cNvPicPr>
            <a:picLocks noChangeAspect="1"/>
          </p:cNvPicPr>
          <p:nvPr/>
        </p:nvPicPr>
        <p:blipFill>
          <a:blip r:embed="rId2"/>
          <a:stretch>
            <a:fillRect/>
          </a:stretch>
        </p:blipFill>
        <p:spPr>
          <a:xfrm>
            <a:off x="4082951" y="2944470"/>
            <a:ext cx="749300" cy="787400"/>
          </a:xfrm>
          <a:prstGeom prst="rect">
            <a:avLst/>
          </a:prstGeom>
        </p:spPr>
      </p:pic>
    </p:spTree>
    <p:extLst>
      <p:ext uri="{BB962C8B-B14F-4D97-AF65-F5344CB8AC3E}">
        <p14:creationId xmlns:p14="http://schemas.microsoft.com/office/powerpoint/2010/main" val="2335756085"/>
      </p:ext>
    </p:extLst>
  </p:cSld>
  <p:clrMapOvr>
    <a:masterClrMapping/>
  </p:clrMapOvr>
  <p:transition spd="slow">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6E4BB5-5758-97E7-2A4D-E69EA7F23949}"/>
              </a:ext>
            </a:extLst>
          </p:cNvPr>
          <p:cNvSpPr>
            <a:spLocks noGrp="1"/>
          </p:cNvSpPr>
          <p:nvPr>
            <p:ph type="title"/>
          </p:nvPr>
        </p:nvSpPr>
        <p:spPr/>
        <p:txBody>
          <a:bodyPr/>
          <a:lstStyle/>
          <a:p>
            <a:r>
              <a:rPr lang="fr-FR" dirty="0" err="1"/>
              <a:t>Slicers</a:t>
            </a:r>
            <a:endParaRPr lang="fr-FR" dirty="0"/>
          </a:p>
        </p:txBody>
      </p:sp>
      <p:sp>
        <p:nvSpPr>
          <p:cNvPr id="3" name="Espace réservé du texte vertical 2">
            <a:extLst>
              <a:ext uri="{FF2B5EF4-FFF2-40B4-BE49-F238E27FC236}">
                <a16:creationId xmlns:a16="http://schemas.microsoft.com/office/drawing/2014/main" id="{CCDA8533-514B-83F2-DDBC-6C2058E55EE7}"/>
              </a:ext>
            </a:extLst>
          </p:cNvPr>
          <p:cNvSpPr>
            <a:spLocks noGrp="1"/>
          </p:cNvSpPr>
          <p:nvPr>
            <p:ph type="body" orient="vert" idx="1"/>
          </p:nvPr>
        </p:nvSpPr>
        <p:spPr>
          <a:xfrm>
            <a:off x="404662" y="1252836"/>
            <a:ext cx="11472909" cy="4795836"/>
          </a:xfrm>
        </p:spPr>
        <p:txBody>
          <a:bodyPr>
            <a:normAutofit/>
          </a:bodyPr>
          <a:lstStyle/>
          <a:p>
            <a:r>
              <a:rPr lang="en-US" sz="2400" dirty="0"/>
              <a:t>Excel 2010 introduced </a:t>
            </a:r>
            <a:r>
              <a:rPr lang="en-US" sz="2400" b="1" dirty="0"/>
              <a:t>Slicers</a:t>
            </a:r>
            <a:r>
              <a:rPr lang="en-US" sz="2400" dirty="0"/>
              <a:t> — tools for drilling down to “slice” a PivotTable and display a subset of data. </a:t>
            </a:r>
          </a:p>
          <a:p>
            <a:r>
              <a:rPr lang="en-US" sz="2400" dirty="0"/>
              <a:t>To create a slicer for any of the columns in the database, click on the PivotTable and choose </a:t>
            </a:r>
            <a:r>
              <a:rPr lang="en-US" sz="2400" b="1" i="1" dirty="0"/>
              <a:t>Insert Slicer</a:t>
            </a:r>
            <a:r>
              <a:rPr lang="en-US" sz="2400" b="1" dirty="0"/>
              <a:t> </a:t>
            </a:r>
            <a:r>
              <a:rPr lang="en-US" sz="2400" dirty="0"/>
              <a:t>from the </a:t>
            </a:r>
            <a:r>
              <a:rPr lang="en-US" sz="2400" b="1" i="1" dirty="0"/>
              <a:t>Analyze</a:t>
            </a:r>
            <a:r>
              <a:rPr lang="en-US" sz="2400" dirty="0"/>
              <a:t> tab in the </a:t>
            </a:r>
            <a:r>
              <a:rPr lang="en-US" sz="2400" b="1" i="1" dirty="0"/>
              <a:t>PivotTable Tools</a:t>
            </a:r>
            <a:r>
              <a:rPr lang="en-US" sz="2400" dirty="0"/>
              <a:t> ribbon.</a:t>
            </a:r>
          </a:p>
        </p:txBody>
      </p:sp>
      <p:sp>
        <p:nvSpPr>
          <p:cNvPr id="5" name="Espace réservé du numéro de diapositive 4">
            <a:extLst>
              <a:ext uri="{FF2B5EF4-FFF2-40B4-BE49-F238E27FC236}">
                <a16:creationId xmlns:a16="http://schemas.microsoft.com/office/drawing/2014/main" id="{A31041A3-C8CC-8590-FBA7-9433BF8C6EC9}"/>
              </a:ext>
            </a:extLst>
          </p:cNvPr>
          <p:cNvSpPr>
            <a:spLocks noGrp="1"/>
          </p:cNvSpPr>
          <p:nvPr>
            <p:ph type="sldNum" sz="quarter" idx="4"/>
          </p:nvPr>
        </p:nvSpPr>
        <p:spPr/>
        <p:txBody>
          <a:bodyPr/>
          <a:lstStyle/>
          <a:p>
            <a:fld id="{5EE7099E-8998-4851-915A-4F4831808297}" type="slidenum">
              <a:rPr lang="nl-NL" smtClean="0"/>
              <a:pPr/>
              <a:t>94</a:t>
            </a:fld>
            <a:endParaRPr lang="nl-NL"/>
          </a:p>
        </p:txBody>
      </p:sp>
      <p:pic>
        <p:nvPicPr>
          <p:cNvPr id="4" name="Picture 3" descr="BA2-Figure-3.56-new-copy.png">
            <a:extLst>
              <a:ext uri="{FF2B5EF4-FFF2-40B4-BE49-F238E27FC236}">
                <a16:creationId xmlns:a16="http://schemas.microsoft.com/office/drawing/2014/main" id="{81BC0088-EAA6-B1C9-0737-EBDEC7B5D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549" y="2950221"/>
            <a:ext cx="5400600" cy="2843753"/>
          </a:xfrm>
          <a:prstGeom prst="rect">
            <a:avLst/>
          </a:prstGeom>
        </p:spPr>
      </p:pic>
      <p:pic>
        <p:nvPicPr>
          <p:cNvPr id="6" name="Picture 5" descr="BA2-Figure-3.57-new-copy.png">
            <a:extLst>
              <a:ext uri="{FF2B5EF4-FFF2-40B4-BE49-F238E27FC236}">
                <a16:creationId xmlns:a16="http://schemas.microsoft.com/office/drawing/2014/main" id="{8793F78B-EC52-CC22-DEBB-3EE0034BD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205" y="3429000"/>
            <a:ext cx="5825366" cy="1800200"/>
          </a:xfrm>
          <a:prstGeom prst="rect">
            <a:avLst/>
          </a:prstGeom>
        </p:spPr>
      </p:pic>
      <p:sp>
        <p:nvSpPr>
          <p:cNvPr id="7" name="Parchemin : vertical 2">
            <a:extLst>
              <a:ext uri="{FF2B5EF4-FFF2-40B4-BE49-F238E27FC236}">
                <a16:creationId xmlns:a16="http://schemas.microsoft.com/office/drawing/2014/main" id="{44FC377C-20D3-3260-0665-E0883C6ACBA6}"/>
              </a:ext>
            </a:extLst>
          </p:cNvPr>
          <p:cNvSpPr/>
          <p:nvPr/>
        </p:nvSpPr>
        <p:spPr>
          <a:xfrm>
            <a:off x="10260907" y="4887305"/>
            <a:ext cx="1728192" cy="1373584"/>
          </a:xfrm>
          <a:prstGeom prst="verticalScroll">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Démo</a:t>
            </a:r>
          </a:p>
        </p:txBody>
      </p:sp>
    </p:spTree>
    <p:extLst>
      <p:ext uri="{BB962C8B-B14F-4D97-AF65-F5344CB8AC3E}">
        <p14:creationId xmlns:p14="http://schemas.microsoft.com/office/powerpoint/2010/main" val="1241278798"/>
      </p:ext>
    </p:extLst>
  </p:cSld>
  <p:clrMapOvr>
    <a:masterClrMapping/>
  </p:clrMapOvr>
  <p:transition spd="slow">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6E4BB5-5758-97E7-2A4D-E69EA7F23949}"/>
              </a:ext>
            </a:extLst>
          </p:cNvPr>
          <p:cNvSpPr>
            <a:spLocks noGrp="1"/>
          </p:cNvSpPr>
          <p:nvPr>
            <p:ph type="title"/>
          </p:nvPr>
        </p:nvSpPr>
        <p:spPr>
          <a:xfrm>
            <a:off x="404662" y="404664"/>
            <a:ext cx="11389024" cy="432048"/>
          </a:xfrm>
        </p:spPr>
        <p:txBody>
          <a:bodyPr anchor="ctr">
            <a:normAutofit/>
          </a:bodyPr>
          <a:lstStyle/>
          <a:p>
            <a:pPr>
              <a:lnSpc>
                <a:spcPct val="90000"/>
              </a:lnSpc>
            </a:pPr>
            <a:r>
              <a:rPr lang="fr-FR" sz="3100" b="1" dirty="0" err="1"/>
              <a:t>Contingency</a:t>
            </a:r>
            <a:r>
              <a:rPr lang="fr-FR" sz="3100" b="1" dirty="0"/>
              <a:t> Table</a:t>
            </a:r>
          </a:p>
        </p:txBody>
      </p:sp>
      <p:sp>
        <p:nvSpPr>
          <p:cNvPr id="3" name="Espace réservé du texte vertical 2">
            <a:extLst>
              <a:ext uri="{FF2B5EF4-FFF2-40B4-BE49-F238E27FC236}">
                <a16:creationId xmlns:a16="http://schemas.microsoft.com/office/drawing/2014/main" id="{CCDA8533-514B-83F2-DDBC-6C2058E55EE7}"/>
              </a:ext>
            </a:extLst>
          </p:cNvPr>
          <p:cNvSpPr>
            <a:spLocks noGrp="1"/>
          </p:cNvSpPr>
          <p:nvPr>
            <p:ph type="body" orient="vert" idx="1"/>
          </p:nvPr>
        </p:nvSpPr>
        <p:spPr>
          <a:xfrm>
            <a:off x="404662" y="1252836"/>
            <a:ext cx="11023105" cy="5056484"/>
          </a:xfrm>
        </p:spPr>
        <p:txBody>
          <a:bodyPr>
            <a:normAutofit/>
          </a:bodyPr>
          <a:lstStyle/>
          <a:p>
            <a:pPr marL="0" indent="0">
              <a:buNone/>
            </a:pPr>
            <a:r>
              <a:rPr lang="en-US" dirty="0"/>
              <a:t>A contingency table, also known as a crosstab is used to show the relationship between two categorical variables. </a:t>
            </a:r>
          </a:p>
          <a:p>
            <a:pPr marL="0" indent="0">
              <a:buNone/>
            </a:pPr>
            <a:r>
              <a:rPr lang="en-US" dirty="0"/>
              <a:t>In Excel, we can make a contingency table using the pivot table function.</a:t>
            </a:r>
          </a:p>
          <a:p>
            <a:pPr marL="0" indent="0">
              <a:buNone/>
            </a:pPr>
            <a:r>
              <a:rPr lang="en-US" dirty="0"/>
              <a:t>They are best for summarizing the relationship between categorical variables.</a:t>
            </a:r>
          </a:p>
          <a:p>
            <a:pPr marL="0" indent="0">
              <a:buNone/>
            </a:pPr>
            <a:r>
              <a:rPr lang="en-US" dirty="0"/>
              <a:t>A Contingency table is just like a frequency distribution table in which we can show two variables simultaneously. </a:t>
            </a:r>
          </a:p>
          <a:p>
            <a:pPr marL="0" indent="0">
              <a:buNone/>
            </a:pPr>
            <a:endParaRPr lang="en-US" dirty="0"/>
          </a:p>
        </p:txBody>
      </p:sp>
      <p:sp>
        <p:nvSpPr>
          <p:cNvPr id="5" name="Espace réservé du numéro de diapositive 4">
            <a:extLst>
              <a:ext uri="{FF2B5EF4-FFF2-40B4-BE49-F238E27FC236}">
                <a16:creationId xmlns:a16="http://schemas.microsoft.com/office/drawing/2014/main" id="{A31041A3-C8CC-8590-FBA7-9433BF8C6EC9}"/>
              </a:ext>
            </a:extLst>
          </p:cNvPr>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95</a:t>
            </a:fld>
            <a:endParaRPr lang="nl-NL"/>
          </a:p>
        </p:txBody>
      </p:sp>
    </p:spTree>
    <p:extLst>
      <p:ext uri="{BB962C8B-B14F-4D97-AF65-F5344CB8AC3E}">
        <p14:creationId xmlns:p14="http://schemas.microsoft.com/office/powerpoint/2010/main" val="3598473072"/>
      </p:ext>
    </p:extLst>
  </p:cSld>
  <p:clrMapOvr>
    <a:masterClrMapping/>
  </p:clrMapOvr>
  <p:transition spd="slow">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6E4BB5-5758-97E7-2A4D-E69EA7F23949}"/>
              </a:ext>
            </a:extLst>
          </p:cNvPr>
          <p:cNvSpPr>
            <a:spLocks noGrp="1"/>
          </p:cNvSpPr>
          <p:nvPr>
            <p:ph type="title"/>
          </p:nvPr>
        </p:nvSpPr>
        <p:spPr>
          <a:xfrm>
            <a:off x="404662" y="404664"/>
            <a:ext cx="11389024" cy="432048"/>
          </a:xfrm>
        </p:spPr>
        <p:txBody>
          <a:bodyPr anchor="ctr">
            <a:normAutofit/>
          </a:bodyPr>
          <a:lstStyle/>
          <a:p>
            <a:pPr>
              <a:lnSpc>
                <a:spcPct val="90000"/>
              </a:lnSpc>
            </a:pPr>
            <a:r>
              <a:rPr lang="fr-FR" sz="3100" b="1" dirty="0" err="1"/>
              <a:t>Contingency</a:t>
            </a:r>
            <a:r>
              <a:rPr lang="fr-FR" sz="3100" b="1" dirty="0"/>
              <a:t> Table</a:t>
            </a:r>
          </a:p>
        </p:txBody>
      </p:sp>
      <p:sp>
        <p:nvSpPr>
          <p:cNvPr id="3" name="Espace réservé du texte vertical 2">
            <a:extLst>
              <a:ext uri="{FF2B5EF4-FFF2-40B4-BE49-F238E27FC236}">
                <a16:creationId xmlns:a16="http://schemas.microsoft.com/office/drawing/2014/main" id="{CCDA8533-514B-83F2-DDBC-6C2058E55EE7}"/>
              </a:ext>
            </a:extLst>
          </p:cNvPr>
          <p:cNvSpPr>
            <a:spLocks noGrp="1"/>
          </p:cNvSpPr>
          <p:nvPr>
            <p:ph type="body" orient="vert" idx="1"/>
          </p:nvPr>
        </p:nvSpPr>
        <p:spPr>
          <a:xfrm>
            <a:off x="404662" y="1252836"/>
            <a:ext cx="11023105" cy="5056484"/>
          </a:xfrm>
        </p:spPr>
        <p:txBody>
          <a:bodyPr>
            <a:normAutofit/>
          </a:bodyPr>
          <a:lstStyle/>
          <a:p>
            <a:pPr marL="0" indent="0">
              <a:buNone/>
            </a:pPr>
            <a:r>
              <a:rPr lang="fr-FR" b="1" dirty="0" err="1">
                <a:effectLst/>
              </a:rPr>
              <a:t>Creating</a:t>
            </a:r>
            <a:r>
              <a:rPr lang="fr-FR" b="1" dirty="0">
                <a:effectLst/>
              </a:rPr>
              <a:t> a </a:t>
            </a:r>
            <a:r>
              <a:rPr lang="fr-FR" b="1" dirty="0" err="1">
                <a:effectLst/>
              </a:rPr>
              <a:t>Contingency</a:t>
            </a:r>
            <a:r>
              <a:rPr lang="fr-FR" b="1" dirty="0">
                <a:effectLst/>
              </a:rPr>
              <a:t> Table – Part 1</a:t>
            </a:r>
          </a:p>
          <a:p>
            <a:pPr marL="0" indent="0">
              <a:buNone/>
            </a:pPr>
            <a:r>
              <a:rPr lang="en-US" dirty="0"/>
              <a:t>Suppose we have the following dataset that shows information for 20 different product orders, including the type of product purchased (TV, computer, or radio) along with the country (A, B, or C) that the product was purchased in:</a:t>
            </a:r>
          </a:p>
          <a:p>
            <a:pPr marL="0" indent="0">
              <a:buNone/>
            </a:pPr>
            <a:endParaRPr lang="en-US" dirty="0"/>
          </a:p>
        </p:txBody>
      </p:sp>
      <p:sp>
        <p:nvSpPr>
          <p:cNvPr id="5" name="Espace réservé du numéro de diapositive 4">
            <a:extLst>
              <a:ext uri="{FF2B5EF4-FFF2-40B4-BE49-F238E27FC236}">
                <a16:creationId xmlns:a16="http://schemas.microsoft.com/office/drawing/2014/main" id="{A31041A3-C8CC-8590-FBA7-9433BF8C6EC9}"/>
              </a:ext>
            </a:extLst>
          </p:cNvPr>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96</a:t>
            </a:fld>
            <a:endParaRPr lang="nl-NL"/>
          </a:p>
        </p:txBody>
      </p:sp>
      <p:pic>
        <p:nvPicPr>
          <p:cNvPr id="7" name="Picture 6" descr="Graphical user interface, application, table, Excel&#10;&#10;Description automatically generated">
            <a:extLst>
              <a:ext uri="{FF2B5EF4-FFF2-40B4-BE49-F238E27FC236}">
                <a16:creationId xmlns:a16="http://schemas.microsoft.com/office/drawing/2014/main" id="{806F9FCA-8C4B-CB13-7DBC-406B82ACE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0305" y="2736304"/>
            <a:ext cx="3157740" cy="3573016"/>
          </a:xfrm>
          <a:prstGeom prst="rect">
            <a:avLst/>
          </a:prstGeom>
        </p:spPr>
      </p:pic>
    </p:spTree>
    <p:extLst>
      <p:ext uri="{BB962C8B-B14F-4D97-AF65-F5344CB8AC3E}">
        <p14:creationId xmlns:p14="http://schemas.microsoft.com/office/powerpoint/2010/main" val="1033403533"/>
      </p:ext>
    </p:extLst>
  </p:cSld>
  <p:clrMapOvr>
    <a:masterClrMapping/>
  </p:clrMapOvr>
  <p:transition spd="slow">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6E4BB5-5758-97E7-2A4D-E69EA7F23949}"/>
              </a:ext>
            </a:extLst>
          </p:cNvPr>
          <p:cNvSpPr>
            <a:spLocks noGrp="1"/>
          </p:cNvSpPr>
          <p:nvPr>
            <p:ph type="title"/>
          </p:nvPr>
        </p:nvSpPr>
        <p:spPr>
          <a:xfrm>
            <a:off x="404662" y="404664"/>
            <a:ext cx="11389024" cy="432048"/>
          </a:xfrm>
        </p:spPr>
        <p:txBody>
          <a:bodyPr anchor="ctr">
            <a:normAutofit/>
          </a:bodyPr>
          <a:lstStyle/>
          <a:p>
            <a:pPr>
              <a:lnSpc>
                <a:spcPct val="90000"/>
              </a:lnSpc>
            </a:pPr>
            <a:r>
              <a:rPr lang="fr-FR" sz="3100" b="1" dirty="0" err="1"/>
              <a:t>Contingency</a:t>
            </a:r>
            <a:r>
              <a:rPr lang="fr-FR" sz="3100" b="1" dirty="0"/>
              <a:t> Table</a:t>
            </a:r>
          </a:p>
        </p:txBody>
      </p:sp>
      <p:sp>
        <p:nvSpPr>
          <p:cNvPr id="3" name="Espace réservé du texte vertical 2">
            <a:extLst>
              <a:ext uri="{FF2B5EF4-FFF2-40B4-BE49-F238E27FC236}">
                <a16:creationId xmlns:a16="http://schemas.microsoft.com/office/drawing/2014/main" id="{CCDA8533-514B-83F2-DDBC-6C2058E55EE7}"/>
              </a:ext>
            </a:extLst>
          </p:cNvPr>
          <p:cNvSpPr>
            <a:spLocks noGrp="1"/>
          </p:cNvSpPr>
          <p:nvPr>
            <p:ph type="body" orient="vert" idx="1"/>
          </p:nvPr>
        </p:nvSpPr>
        <p:spPr>
          <a:xfrm>
            <a:off x="404662" y="1252836"/>
            <a:ext cx="5694513" cy="5056484"/>
          </a:xfrm>
        </p:spPr>
        <p:txBody>
          <a:bodyPr>
            <a:normAutofit/>
          </a:bodyPr>
          <a:lstStyle/>
          <a:p>
            <a:pPr marL="0" indent="0">
              <a:buNone/>
            </a:pPr>
            <a:r>
              <a:rPr lang="en-US" b="1" dirty="0">
                <a:effectLst/>
              </a:rPr>
              <a:t>Creating a Contingency Table </a:t>
            </a:r>
            <a:r>
              <a:rPr lang="fr-FR" b="1" dirty="0">
                <a:effectLst/>
              </a:rPr>
              <a:t>– Part 2</a:t>
            </a:r>
            <a:endParaRPr lang="en-US" b="1" dirty="0">
              <a:effectLst/>
            </a:endParaRPr>
          </a:p>
          <a:p>
            <a:pPr marL="0" indent="0">
              <a:buNone/>
            </a:pPr>
            <a:r>
              <a:rPr lang="en-US" sz="1600" dirty="0"/>
              <a:t>Click the </a:t>
            </a:r>
            <a:r>
              <a:rPr lang="en-US" sz="1600" b="1" dirty="0"/>
              <a:t>Insert</a:t>
            </a:r>
            <a:r>
              <a:rPr lang="en-US" sz="1600" dirty="0"/>
              <a:t> tab, then click </a:t>
            </a:r>
            <a:r>
              <a:rPr lang="en-US" sz="1600" b="1" dirty="0"/>
              <a:t>PivotTable</a:t>
            </a:r>
            <a:r>
              <a:rPr lang="en-US" sz="1600" dirty="0"/>
              <a:t>.</a:t>
            </a:r>
          </a:p>
          <a:p>
            <a:pPr marL="0" indent="0">
              <a:buNone/>
            </a:pPr>
            <a:endParaRPr lang="en-US" dirty="0"/>
          </a:p>
          <a:p>
            <a:pPr marL="0" indent="0">
              <a:buNone/>
            </a:pPr>
            <a:endParaRPr lang="en-US" dirty="0"/>
          </a:p>
        </p:txBody>
      </p:sp>
      <p:sp>
        <p:nvSpPr>
          <p:cNvPr id="5" name="Espace réservé du numéro de diapositive 4">
            <a:extLst>
              <a:ext uri="{FF2B5EF4-FFF2-40B4-BE49-F238E27FC236}">
                <a16:creationId xmlns:a16="http://schemas.microsoft.com/office/drawing/2014/main" id="{A31041A3-C8CC-8590-FBA7-9433BF8C6EC9}"/>
              </a:ext>
            </a:extLst>
          </p:cNvPr>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97</a:t>
            </a:fld>
            <a:endParaRPr lang="nl-NL"/>
          </a:p>
        </p:txBody>
      </p:sp>
      <p:pic>
        <p:nvPicPr>
          <p:cNvPr id="6" name="Picture 5" descr="Graphical user interface, application, table, Excel&#10;&#10;Description automatically generated">
            <a:extLst>
              <a:ext uri="{FF2B5EF4-FFF2-40B4-BE49-F238E27FC236}">
                <a16:creationId xmlns:a16="http://schemas.microsoft.com/office/drawing/2014/main" id="{C93AABDD-45C2-5D74-CB06-C783DE39A9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583" y="1988840"/>
            <a:ext cx="4746885" cy="4079354"/>
          </a:xfrm>
          <a:prstGeom prst="rect">
            <a:avLst/>
          </a:prstGeom>
        </p:spPr>
      </p:pic>
      <p:sp>
        <p:nvSpPr>
          <p:cNvPr id="10" name="Espace réservé du texte vertical 2">
            <a:extLst>
              <a:ext uri="{FF2B5EF4-FFF2-40B4-BE49-F238E27FC236}">
                <a16:creationId xmlns:a16="http://schemas.microsoft.com/office/drawing/2014/main" id="{2CB0A45F-41F7-C56B-32F6-FCA982544D34}"/>
              </a:ext>
            </a:extLst>
          </p:cNvPr>
          <p:cNvSpPr txBox="1">
            <a:spLocks/>
          </p:cNvSpPr>
          <p:nvPr/>
        </p:nvSpPr>
        <p:spPr>
          <a:xfrm>
            <a:off x="6387207" y="1252836"/>
            <a:ext cx="5694513" cy="5056484"/>
          </a:xfrm>
          <a:prstGeom prst="rect">
            <a:avLst/>
          </a:prstGeom>
        </p:spPr>
        <p:txBody>
          <a:bodyPr vert="horz" lIns="0" tIns="0" rIns="0" bIns="0" rtlCol="0">
            <a:normAutofit/>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r>
              <a:rPr lang="en-US" sz="1600" dirty="0"/>
              <a:t>In the window that pops up, choose </a:t>
            </a:r>
            <a:r>
              <a:rPr lang="en-US" sz="1600" b="1" dirty="0"/>
              <a:t>A1:C21 </a:t>
            </a:r>
            <a:r>
              <a:rPr lang="en-US" sz="1600" dirty="0"/>
              <a:t>for the range of values. Then choose a location to place the pivot table in. We’ll choose cell </a:t>
            </a:r>
            <a:r>
              <a:rPr lang="en-US" sz="1600" b="1" dirty="0"/>
              <a:t>E2</a:t>
            </a:r>
            <a:r>
              <a:rPr lang="en-US" sz="1600" dirty="0"/>
              <a:t> within the existing worksheet:</a:t>
            </a:r>
          </a:p>
        </p:txBody>
      </p:sp>
      <p:pic>
        <p:nvPicPr>
          <p:cNvPr id="12" name="Picture 11" descr="Graphical user interface, application, table, Excel&#10;&#10;Description automatically generated">
            <a:extLst>
              <a:ext uri="{FF2B5EF4-FFF2-40B4-BE49-F238E27FC236}">
                <a16:creationId xmlns:a16="http://schemas.microsoft.com/office/drawing/2014/main" id="{8C27F8E8-9D3A-1460-8B01-ABAF2E67E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1710" y="2505710"/>
            <a:ext cx="5132684" cy="3802731"/>
          </a:xfrm>
          <a:prstGeom prst="rect">
            <a:avLst/>
          </a:prstGeom>
        </p:spPr>
      </p:pic>
    </p:spTree>
    <p:extLst>
      <p:ext uri="{BB962C8B-B14F-4D97-AF65-F5344CB8AC3E}">
        <p14:creationId xmlns:p14="http://schemas.microsoft.com/office/powerpoint/2010/main" val="2667538692"/>
      </p:ext>
    </p:extLst>
  </p:cSld>
  <p:clrMapOvr>
    <a:masterClrMapping/>
  </p:clrMapOvr>
  <p:transition spd="slow">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6E4BB5-5758-97E7-2A4D-E69EA7F23949}"/>
              </a:ext>
            </a:extLst>
          </p:cNvPr>
          <p:cNvSpPr>
            <a:spLocks noGrp="1"/>
          </p:cNvSpPr>
          <p:nvPr>
            <p:ph type="title"/>
          </p:nvPr>
        </p:nvSpPr>
        <p:spPr>
          <a:xfrm>
            <a:off x="404662" y="404664"/>
            <a:ext cx="11389024" cy="432048"/>
          </a:xfrm>
        </p:spPr>
        <p:txBody>
          <a:bodyPr anchor="ctr">
            <a:normAutofit/>
          </a:bodyPr>
          <a:lstStyle/>
          <a:p>
            <a:pPr>
              <a:lnSpc>
                <a:spcPct val="90000"/>
              </a:lnSpc>
            </a:pPr>
            <a:r>
              <a:rPr lang="fr-FR" sz="3100" b="1" dirty="0" err="1"/>
              <a:t>Contingency</a:t>
            </a:r>
            <a:r>
              <a:rPr lang="fr-FR" sz="3100" b="1" dirty="0"/>
              <a:t> Table</a:t>
            </a:r>
          </a:p>
        </p:txBody>
      </p:sp>
      <p:sp>
        <p:nvSpPr>
          <p:cNvPr id="3" name="Espace réservé du texte vertical 2">
            <a:extLst>
              <a:ext uri="{FF2B5EF4-FFF2-40B4-BE49-F238E27FC236}">
                <a16:creationId xmlns:a16="http://schemas.microsoft.com/office/drawing/2014/main" id="{CCDA8533-514B-83F2-DDBC-6C2058E55EE7}"/>
              </a:ext>
            </a:extLst>
          </p:cNvPr>
          <p:cNvSpPr>
            <a:spLocks noGrp="1"/>
          </p:cNvSpPr>
          <p:nvPr>
            <p:ph type="body" orient="vert" idx="1"/>
          </p:nvPr>
        </p:nvSpPr>
        <p:spPr>
          <a:xfrm>
            <a:off x="404662" y="1252836"/>
            <a:ext cx="5694513" cy="5056484"/>
          </a:xfrm>
        </p:spPr>
        <p:txBody>
          <a:bodyPr>
            <a:normAutofit/>
          </a:bodyPr>
          <a:lstStyle/>
          <a:p>
            <a:pPr marL="0" indent="0">
              <a:buNone/>
            </a:pPr>
            <a:r>
              <a:rPr lang="en-US" b="1" dirty="0">
                <a:effectLst/>
              </a:rPr>
              <a:t>Creating a Contingency Table </a:t>
            </a:r>
            <a:r>
              <a:rPr lang="fr-FR" b="1" dirty="0">
                <a:effectLst/>
              </a:rPr>
              <a:t>– Part 3</a:t>
            </a:r>
            <a:endParaRPr lang="en-US" b="1" dirty="0">
              <a:effectLst/>
            </a:endParaRPr>
          </a:p>
          <a:p>
            <a:pPr marL="0" indent="0">
              <a:buNone/>
            </a:pPr>
            <a:r>
              <a:rPr lang="en-US" sz="1600" dirty="0"/>
              <a:t>Once you click </a:t>
            </a:r>
            <a:r>
              <a:rPr lang="en-US" sz="1600" b="1" dirty="0"/>
              <a:t>OK</a:t>
            </a:r>
            <a:r>
              <a:rPr lang="en-US" sz="1600" dirty="0"/>
              <a:t>, an empty contingency table will appear in cell </a:t>
            </a:r>
            <a:r>
              <a:rPr lang="en-US" sz="1600" b="1" dirty="0"/>
              <a:t>E2</a:t>
            </a:r>
            <a:r>
              <a:rPr lang="en-US" sz="1600" dirty="0"/>
              <a:t>.</a:t>
            </a:r>
            <a:endParaRPr lang="en-US" dirty="0"/>
          </a:p>
          <a:p>
            <a:pPr marL="0" indent="0">
              <a:buNone/>
            </a:pPr>
            <a:endParaRPr lang="en-US" dirty="0"/>
          </a:p>
        </p:txBody>
      </p:sp>
      <p:sp>
        <p:nvSpPr>
          <p:cNvPr id="5" name="Espace réservé du numéro de diapositive 4">
            <a:extLst>
              <a:ext uri="{FF2B5EF4-FFF2-40B4-BE49-F238E27FC236}">
                <a16:creationId xmlns:a16="http://schemas.microsoft.com/office/drawing/2014/main" id="{A31041A3-C8CC-8590-FBA7-9433BF8C6EC9}"/>
              </a:ext>
            </a:extLst>
          </p:cNvPr>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98</a:t>
            </a:fld>
            <a:endParaRPr lang="nl-NL"/>
          </a:p>
        </p:txBody>
      </p:sp>
      <p:sp>
        <p:nvSpPr>
          <p:cNvPr id="10" name="Espace réservé du texte vertical 2">
            <a:extLst>
              <a:ext uri="{FF2B5EF4-FFF2-40B4-BE49-F238E27FC236}">
                <a16:creationId xmlns:a16="http://schemas.microsoft.com/office/drawing/2014/main" id="{2CB0A45F-41F7-C56B-32F6-FCA982544D34}"/>
              </a:ext>
            </a:extLst>
          </p:cNvPr>
          <p:cNvSpPr txBox="1">
            <a:spLocks/>
          </p:cNvSpPr>
          <p:nvPr/>
        </p:nvSpPr>
        <p:spPr>
          <a:xfrm>
            <a:off x="6387207" y="1252836"/>
            <a:ext cx="5694513" cy="5056484"/>
          </a:xfrm>
          <a:prstGeom prst="rect">
            <a:avLst/>
          </a:prstGeom>
        </p:spPr>
        <p:txBody>
          <a:bodyPr vert="horz" lIns="0" tIns="0" rIns="0" bIns="0" rtlCol="0">
            <a:normAutofit/>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r>
              <a:rPr lang="en-US" sz="1600" dirty="0"/>
              <a:t>In the window that appears on the right, drag Country into the box titled </a:t>
            </a:r>
            <a:r>
              <a:rPr lang="en-US" sz="1600" b="1" dirty="0"/>
              <a:t>Rows</a:t>
            </a:r>
            <a:r>
              <a:rPr lang="en-US" sz="1600" dirty="0"/>
              <a:t>, drag Product into the box titled </a:t>
            </a:r>
            <a:r>
              <a:rPr lang="en-US" sz="1600" b="1" dirty="0"/>
              <a:t>Columns</a:t>
            </a:r>
            <a:r>
              <a:rPr lang="en-US" sz="1600" dirty="0"/>
              <a:t>, and drag Order Number into the box titled </a:t>
            </a:r>
            <a:r>
              <a:rPr lang="en-US" sz="1600" b="1" dirty="0"/>
              <a:t>Values</a:t>
            </a:r>
            <a:r>
              <a:rPr lang="en-US" sz="1600" dirty="0"/>
              <a:t>:</a:t>
            </a:r>
          </a:p>
        </p:txBody>
      </p:sp>
      <p:pic>
        <p:nvPicPr>
          <p:cNvPr id="7" name="Picture 6" descr="Graphical user interface, chart, table, Excel&#10;&#10;Description automatically generated">
            <a:extLst>
              <a:ext uri="{FF2B5EF4-FFF2-40B4-BE49-F238E27FC236}">
                <a16:creationId xmlns:a16="http://schemas.microsoft.com/office/drawing/2014/main" id="{A6B7C954-D2D1-69F5-A92C-F18683AAD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623" y="2348880"/>
            <a:ext cx="4032448" cy="3769919"/>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B9F7ECBE-C198-4E0E-849C-5E22C40FDC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215" y="2468657"/>
            <a:ext cx="2356044" cy="3968073"/>
          </a:xfrm>
          <a:prstGeom prst="rect">
            <a:avLst/>
          </a:prstGeom>
        </p:spPr>
      </p:pic>
      <p:sp>
        <p:nvSpPr>
          <p:cNvPr id="11" name="Rectangle: Rounded Corners 10">
            <a:extLst>
              <a:ext uri="{FF2B5EF4-FFF2-40B4-BE49-F238E27FC236}">
                <a16:creationId xmlns:a16="http://schemas.microsoft.com/office/drawing/2014/main" id="{0DAE79FA-6138-24FB-0664-F68BBB1B57A1}"/>
              </a:ext>
            </a:extLst>
          </p:cNvPr>
          <p:cNvSpPr/>
          <p:nvPr/>
        </p:nvSpPr>
        <p:spPr>
          <a:xfrm>
            <a:off x="9096780" y="4941168"/>
            <a:ext cx="3020944" cy="1341416"/>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Note</a:t>
            </a:r>
            <a:r>
              <a:rPr lang="en-US" sz="1200" dirty="0"/>
              <a:t>: If Values first appears as </a:t>
            </a:r>
            <a:r>
              <a:rPr lang="en-US" sz="1200" i="1" dirty="0"/>
              <a:t>Sum of Order Number</a:t>
            </a:r>
            <a:r>
              <a:rPr lang="en-US" sz="1200" dirty="0"/>
              <a:t> simply click the dropdown arrow and select </a:t>
            </a:r>
            <a:r>
              <a:rPr lang="en-US" sz="1200" b="1" dirty="0"/>
              <a:t>Value Field Settings</a:t>
            </a:r>
            <a:r>
              <a:rPr lang="en-US" sz="1200" dirty="0"/>
              <a:t>. Then choose </a:t>
            </a:r>
            <a:r>
              <a:rPr lang="en-US" sz="1200" b="1" dirty="0"/>
              <a:t>Count</a:t>
            </a:r>
            <a:r>
              <a:rPr lang="en-US" sz="1200" dirty="0"/>
              <a:t> and click </a:t>
            </a:r>
            <a:r>
              <a:rPr lang="en-US" sz="1200" b="1" dirty="0"/>
              <a:t>OK</a:t>
            </a:r>
            <a:r>
              <a:rPr lang="en-US" sz="1200" dirty="0"/>
              <a:t>.</a:t>
            </a:r>
          </a:p>
        </p:txBody>
      </p:sp>
    </p:spTree>
    <p:extLst>
      <p:ext uri="{BB962C8B-B14F-4D97-AF65-F5344CB8AC3E}">
        <p14:creationId xmlns:p14="http://schemas.microsoft.com/office/powerpoint/2010/main" val="3223308702"/>
      </p:ext>
    </p:extLst>
  </p:cSld>
  <p:clrMapOvr>
    <a:masterClrMapping/>
  </p:clrMapOvr>
  <p:transition spd="slow">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6E4BB5-5758-97E7-2A4D-E69EA7F23949}"/>
              </a:ext>
            </a:extLst>
          </p:cNvPr>
          <p:cNvSpPr>
            <a:spLocks noGrp="1"/>
          </p:cNvSpPr>
          <p:nvPr>
            <p:ph type="title"/>
          </p:nvPr>
        </p:nvSpPr>
        <p:spPr>
          <a:xfrm>
            <a:off x="404662" y="404664"/>
            <a:ext cx="11389024" cy="432048"/>
          </a:xfrm>
        </p:spPr>
        <p:txBody>
          <a:bodyPr anchor="ctr">
            <a:normAutofit/>
          </a:bodyPr>
          <a:lstStyle/>
          <a:p>
            <a:pPr>
              <a:lnSpc>
                <a:spcPct val="90000"/>
              </a:lnSpc>
            </a:pPr>
            <a:r>
              <a:rPr lang="fr-FR" sz="3100" b="1" dirty="0" err="1"/>
              <a:t>Contingency</a:t>
            </a:r>
            <a:r>
              <a:rPr lang="fr-FR" sz="3100" b="1" dirty="0"/>
              <a:t> Table</a:t>
            </a:r>
          </a:p>
        </p:txBody>
      </p:sp>
      <p:sp>
        <p:nvSpPr>
          <p:cNvPr id="3" name="Espace réservé du texte vertical 2">
            <a:extLst>
              <a:ext uri="{FF2B5EF4-FFF2-40B4-BE49-F238E27FC236}">
                <a16:creationId xmlns:a16="http://schemas.microsoft.com/office/drawing/2014/main" id="{CCDA8533-514B-83F2-DDBC-6C2058E55EE7}"/>
              </a:ext>
            </a:extLst>
          </p:cNvPr>
          <p:cNvSpPr>
            <a:spLocks noGrp="1"/>
          </p:cNvSpPr>
          <p:nvPr>
            <p:ph type="body" orient="vert" idx="1"/>
          </p:nvPr>
        </p:nvSpPr>
        <p:spPr>
          <a:xfrm>
            <a:off x="404662" y="1252836"/>
            <a:ext cx="5694513" cy="5056484"/>
          </a:xfrm>
        </p:spPr>
        <p:txBody>
          <a:bodyPr>
            <a:normAutofit fontScale="70000" lnSpcReduction="20000"/>
          </a:bodyPr>
          <a:lstStyle/>
          <a:p>
            <a:pPr marL="0" indent="0">
              <a:buNone/>
            </a:pPr>
            <a:r>
              <a:rPr lang="en-US" sz="2600" b="1" dirty="0">
                <a:effectLst/>
              </a:rPr>
              <a:t>Interpret the contingency table</a:t>
            </a:r>
          </a:p>
          <a:p>
            <a:pPr marL="0" indent="0">
              <a:buNone/>
            </a:pPr>
            <a:r>
              <a:rPr lang="en-US" sz="1600" b="1" dirty="0"/>
              <a:t>Row Totals:</a:t>
            </a:r>
          </a:p>
          <a:p>
            <a:r>
              <a:rPr lang="en-US" sz="1600" dirty="0"/>
              <a:t>A total of 4 orders were made from country A.</a:t>
            </a:r>
          </a:p>
          <a:p>
            <a:r>
              <a:rPr lang="en-US" sz="1600" dirty="0"/>
              <a:t>A total of 8 orders were made from country B.</a:t>
            </a:r>
          </a:p>
          <a:p>
            <a:r>
              <a:rPr lang="en-US" sz="1600" dirty="0"/>
              <a:t>A  total of 8 orders were made from country C.</a:t>
            </a:r>
          </a:p>
          <a:p>
            <a:pPr marL="0" indent="0">
              <a:buNone/>
            </a:pPr>
            <a:r>
              <a:rPr lang="en-US" sz="1600" b="1" dirty="0"/>
              <a:t>Column Totals:</a:t>
            </a:r>
          </a:p>
          <a:p>
            <a:r>
              <a:rPr lang="en-US" sz="1600" dirty="0"/>
              <a:t>A  total of 6 computers were purchased.</a:t>
            </a:r>
          </a:p>
          <a:p>
            <a:r>
              <a:rPr lang="en-US" sz="1600" dirty="0"/>
              <a:t>A  total of 5 radios were purchased.</a:t>
            </a:r>
          </a:p>
          <a:p>
            <a:r>
              <a:rPr lang="en-US" sz="1600" dirty="0"/>
              <a:t>A  total of 9 TV’s were purchased.</a:t>
            </a:r>
          </a:p>
          <a:p>
            <a:pPr marL="0" indent="0">
              <a:buNone/>
            </a:pPr>
            <a:r>
              <a:rPr lang="en-US" sz="1600" b="1" dirty="0"/>
              <a:t>Individual Cells:</a:t>
            </a:r>
          </a:p>
          <a:p>
            <a:r>
              <a:rPr lang="en-US" sz="1600" dirty="0"/>
              <a:t>A  total of 1 computer was purchased from country A.</a:t>
            </a:r>
          </a:p>
          <a:p>
            <a:r>
              <a:rPr lang="en-US" sz="1600" dirty="0"/>
              <a:t>A  total of 3 computers were purchased from country B.</a:t>
            </a:r>
          </a:p>
          <a:p>
            <a:r>
              <a:rPr lang="en-US" sz="1600" dirty="0"/>
              <a:t>A  total of 2 computers were purchased from country C.</a:t>
            </a:r>
          </a:p>
          <a:p>
            <a:r>
              <a:rPr lang="en-US" sz="1600" dirty="0"/>
              <a:t>A  total of 0 radios were purchased from country A.</a:t>
            </a:r>
          </a:p>
          <a:p>
            <a:r>
              <a:rPr lang="en-US" sz="1600" dirty="0"/>
              <a:t>A  total of 2 radios were purchased from country B.</a:t>
            </a:r>
          </a:p>
          <a:p>
            <a:r>
              <a:rPr lang="en-US" sz="1600" dirty="0"/>
              <a:t>A  total of 3 radios were purchased from country C.</a:t>
            </a:r>
          </a:p>
          <a:p>
            <a:r>
              <a:rPr lang="en-US" sz="1600" dirty="0"/>
              <a:t>A  total of 3 TV’s were purchased from country A.</a:t>
            </a:r>
          </a:p>
          <a:p>
            <a:r>
              <a:rPr lang="en-US" sz="1600" dirty="0"/>
              <a:t>A  total of 3 TV’s were purchased from country B.</a:t>
            </a:r>
          </a:p>
          <a:p>
            <a:r>
              <a:rPr lang="en-US" sz="1600" dirty="0"/>
              <a:t>A  total of 3 TV’s were purchased from country </a:t>
            </a:r>
            <a:endParaRPr lang="en-US" dirty="0"/>
          </a:p>
        </p:txBody>
      </p:sp>
      <p:sp>
        <p:nvSpPr>
          <p:cNvPr id="5" name="Espace réservé du numéro de diapositive 4">
            <a:extLst>
              <a:ext uri="{FF2B5EF4-FFF2-40B4-BE49-F238E27FC236}">
                <a16:creationId xmlns:a16="http://schemas.microsoft.com/office/drawing/2014/main" id="{A31041A3-C8CC-8590-FBA7-9433BF8C6EC9}"/>
              </a:ext>
            </a:extLst>
          </p:cNvPr>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99</a:t>
            </a:fld>
            <a:endParaRPr lang="nl-NL"/>
          </a:p>
        </p:txBody>
      </p:sp>
      <p:pic>
        <p:nvPicPr>
          <p:cNvPr id="6" name="Picture 5" descr="Graphical user interface, application, table, Excel&#10;&#10;Description automatically generated">
            <a:extLst>
              <a:ext uri="{FF2B5EF4-FFF2-40B4-BE49-F238E27FC236}">
                <a16:creationId xmlns:a16="http://schemas.microsoft.com/office/drawing/2014/main" id="{6BA4CF25-C531-3239-FEE9-66CA5F9B9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3433" y="1412776"/>
            <a:ext cx="6026220" cy="4213646"/>
          </a:xfrm>
          <a:prstGeom prst="rect">
            <a:avLst/>
          </a:prstGeom>
        </p:spPr>
      </p:pic>
      <p:sp>
        <p:nvSpPr>
          <p:cNvPr id="8" name="Parchemin : vertical 2">
            <a:extLst>
              <a:ext uri="{FF2B5EF4-FFF2-40B4-BE49-F238E27FC236}">
                <a16:creationId xmlns:a16="http://schemas.microsoft.com/office/drawing/2014/main" id="{EA8A583C-A10C-2CE7-86FC-FF9747153445}"/>
              </a:ext>
            </a:extLst>
          </p:cNvPr>
          <p:cNvSpPr/>
          <p:nvPr/>
        </p:nvSpPr>
        <p:spPr>
          <a:xfrm>
            <a:off x="10260907" y="4887305"/>
            <a:ext cx="1728192" cy="1373584"/>
          </a:xfrm>
          <a:prstGeom prst="verticalScroll">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Démo</a:t>
            </a:r>
          </a:p>
        </p:txBody>
      </p:sp>
    </p:spTree>
    <p:extLst>
      <p:ext uri="{BB962C8B-B14F-4D97-AF65-F5344CB8AC3E}">
        <p14:creationId xmlns:p14="http://schemas.microsoft.com/office/powerpoint/2010/main" val="1360039033"/>
      </p:ext>
    </p:extLst>
  </p:cSld>
  <p:clrMapOvr>
    <a:masterClrMapping/>
  </p:clrMapOvr>
  <p:transition spd="slow">
    <p:wipe dir="r"/>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abce83e47c546ff6ac1b4b362eaa37f0f7a52c"/>
</p:tagLst>
</file>

<file path=ppt/theme/theme1.xml><?xml version="1.0" encoding="utf-8"?>
<a:theme xmlns:a="http://schemas.openxmlformats.org/drawingml/2006/main" name="Corporate template-set Universiteit Leiden">
  <a:themeElements>
    <a:clrScheme name="Universiteit Leiden">
      <a:dk1>
        <a:srgbClr val="000000"/>
      </a:dk1>
      <a:lt1>
        <a:srgbClr val="FFFFFF"/>
      </a:lt1>
      <a:dk2>
        <a:srgbClr val="8592BC"/>
      </a:dk2>
      <a:lt2>
        <a:srgbClr val="001158"/>
      </a:lt2>
      <a:accent1>
        <a:srgbClr val="9EBA2E"/>
      </a:accent1>
      <a:accent2>
        <a:srgbClr val="5CB1EB"/>
      </a:accent2>
      <a:accent3>
        <a:srgbClr val="34A3A9"/>
      </a:accent3>
      <a:accent4>
        <a:srgbClr val="F46E32"/>
      </a:accent4>
      <a:accent5>
        <a:srgbClr val="2C712D"/>
      </a:accent5>
      <a:accent6>
        <a:srgbClr val="B02079"/>
      </a:accent6>
      <a:hlink>
        <a:srgbClr val="0033CC"/>
      </a:hlink>
      <a:folHlink>
        <a:srgbClr val="7030A0"/>
      </a:folHlink>
    </a:clrScheme>
    <a:fontScheme name="Universiteit Leiden">
      <a:majorFont>
        <a:latin typeface="Georgia"/>
        <a:ea typeface=""/>
        <a:cs typeface=""/>
      </a:majorFont>
      <a:minorFont>
        <a:latin typeface="Georgi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08000" tIns="108000" rIns="108000" bIns="108000" rtlCol="0">
        <a:noAutofit/>
      </a:bodyPr>
      <a:lstStyle>
        <a:defPPr>
          <a:defRPr noProof="0" dirty="0" err="1" smtClean="0">
            <a:solidFill>
              <a:schemeClr val="bg2"/>
            </a:solidFill>
          </a:defRPr>
        </a:defPPr>
      </a:lstStyle>
    </a:txDef>
  </a:objectDefaults>
  <a:extraClrSchemeLst/>
  <a:extLst>
    <a:ext uri="{05A4C25C-085E-4340-85A3-A5531E510DB2}">
      <thm15:themeFamily xmlns:thm15="http://schemas.microsoft.com/office/thememl/2012/main" name="Presentatie13" id="{780304BA-CDCD-8844-8E6E-7902A21ADE0E}" vid="{D3F50A02-835A-6D46-A99D-9C469D429050}"/>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16-9-windows-en-met-slidenr</Template>
  <TotalTime>11880</TotalTime>
  <Words>10111</Words>
  <Application>Microsoft Office PowerPoint</Application>
  <PresentationFormat>Custom</PresentationFormat>
  <Paragraphs>1203</Paragraphs>
  <Slides>121</Slides>
  <Notes>21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121</vt:i4>
      </vt:variant>
    </vt:vector>
  </HeadingPairs>
  <TitlesOfParts>
    <vt:vector size="134" baseType="lpstr">
      <vt:lpstr>Arial</vt:lpstr>
      <vt:lpstr>Arial Unicode MS</vt:lpstr>
      <vt:lpstr>Benguiat Frisky</vt:lpstr>
      <vt:lpstr>Calibri</vt:lpstr>
      <vt:lpstr>Cambria Math</vt:lpstr>
      <vt:lpstr>Courier New</vt:lpstr>
      <vt:lpstr>Georgia</vt:lpstr>
      <vt:lpstr>Lato</vt:lpstr>
      <vt:lpstr>Minion</vt:lpstr>
      <vt:lpstr>Segoe UI</vt:lpstr>
      <vt:lpstr>source-serif-pro</vt:lpstr>
      <vt:lpstr>Wingdings</vt:lpstr>
      <vt:lpstr>Corporate template-set Universiteit Leiden</vt:lpstr>
      <vt:lpstr>Data mining using Excel</vt:lpstr>
      <vt:lpstr>Introduction</vt:lpstr>
      <vt:lpstr>Index</vt:lpstr>
      <vt:lpstr>Introduction</vt:lpstr>
      <vt:lpstr>Introduction</vt:lpstr>
      <vt:lpstr>Introduction</vt:lpstr>
      <vt:lpstr>Collecting Data</vt:lpstr>
      <vt:lpstr>Importing Data in Excel</vt:lpstr>
      <vt:lpstr>Importing Data in Excel</vt:lpstr>
      <vt:lpstr>Importing Data in Excel</vt:lpstr>
      <vt:lpstr>Importing Data in Excel</vt:lpstr>
      <vt:lpstr>Importing Data in Excel</vt:lpstr>
      <vt:lpstr>Importing Data in Excel</vt:lpstr>
      <vt:lpstr>Importing Data in Excel</vt:lpstr>
      <vt:lpstr>Importing Data in Excel</vt:lpstr>
      <vt:lpstr>Importing Data in Excel</vt:lpstr>
      <vt:lpstr>Importing Data in Excel</vt:lpstr>
      <vt:lpstr>Importing Data in Excel</vt:lpstr>
      <vt:lpstr>Importing Data in Excel</vt:lpstr>
      <vt:lpstr>Importing Data in Excel</vt:lpstr>
      <vt:lpstr>Importing Data in Excel</vt:lpstr>
      <vt:lpstr>Importing Data in Excel</vt:lpstr>
      <vt:lpstr>Data Tables</vt:lpstr>
      <vt:lpstr>Data Tables</vt:lpstr>
      <vt:lpstr>Data Tables</vt:lpstr>
      <vt:lpstr>Data Tables</vt:lpstr>
      <vt:lpstr>Data Tables</vt:lpstr>
      <vt:lpstr>Data Tables</vt:lpstr>
      <vt:lpstr>Data Tables</vt:lpstr>
      <vt:lpstr>Data Tables</vt:lpstr>
      <vt:lpstr>Data Tables</vt:lpstr>
      <vt:lpstr>Numbers and Formulas</vt:lpstr>
      <vt:lpstr>First Statististical Analysis</vt:lpstr>
      <vt:lpstr>First Statististical Analysis</vt:lpstr>
      <vt:lpstr>Intermediate Statististical Analysis</vt:lpstr>
      <vt:lpstr>Intermediate Statististical Analysis</vt:lpstr>
      <vt:lpstr>Data Exploration</vt:lpstr>
      <vt:lpstr>Data Exploration</vt:lpstr>
      <vt:lpstr>Data Exploration</vt:lpstr>
      <vt:lpstr>Data Exploration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cleansing</vt:lpstr>
      <vt:lpstr>Data cleansing : Data Cleaning Techniques</vt:lpstr>
      <vt:lpstr>Data cleansing : Data Cleaning Techniques</vt:lpstr>
      <vt:lpstr>Data cleansing : Data Cleaning Techniques</vt:lpstr>
      <vt:lpstr>Data cleansing : Data Cleaning Techniques</vt:lpstr>
      <vt:lpstr>Data cleansing : Data Cleaning Techniques</vt:lpstr>
      <vt:lpstr>Data cleansing : Data Cleaning Techniques</vt:lpstr>
      <vt:lpstr>Data cleansing : Data Cleaning Techniques</vt:lpstr>
      <vt:lpstr>Data cleansing : Data Cleaning Techniques</vt:lpstr>
      <vt:lpstr>Data cleansing : Data Cleaning Techniques</vt:lpstr>
      <vt:lpstr>Data cleansing : Data Cleaning Techniques</vt:lpstr>
      <vt:lpstr>Data cleansing : Data Cleaning Techniques</vt:lpstr>
      <vt:lpstr>Data cleansing : Data Cleaning Techniques</vt:lpstr>
      <vt:lpstr>Data cleansing : Data Cleaning Techniques</vt:lpstr>
      <vt:lpstr>Data cleansing : Data Cleaning Techniques</vt:lpstr>
      <vt:lpstr>Data cleansing : Data Cleaning Techniques</vt:lpstr>
      <vt:lpstr>Data cleansing : Data Cleaning Techniques</vt:lpstr>
      <vt:lpstr>Data cleansing : Data Cleaning Techniques</vt:lpstr>
      <vt:lpstr>Data cleansing : Handling Missing Data</vt:lpstr>
      <vt:lpstr>Data cleansing : Handling Missing Data</vt:lpstr>
      <vt:lpstr>Data cleansing : Handling Missing Data</vt:lpstr>
      <vt:lpstr>Data cleansing : Handling Missing Data</vt:lpstr>
      <vt:lpstr>Pivot Table – Part1</vt:lpstr>
      <vt:lpstr>Pivot table – Part 2</vt:lpstr>
      <vt:lpstr>Pivot table – Part 3</vt:lpstr>
      <vt:lpstr>Pivot table – Part 4</vt:lpstr>
      <vt:lpstr>PivotChart</vt:lpstr>
      <vt:lpstr>Slicers</vt:lpstr>
      <vt:lpstr>Contingency Table</vt:lpstr>
      <vt:lpstr>Contingency Table</vt:lpstr>
      <vt:lpstr>Contingency Table</vt:lpstr>
      <vt:lpstr>Contingency Table</vt:lpstr>
      <vt:lpstr>Contingency Table</vt:lpstr>
      <vt:lpstr>Correlation vs Causation</vt:lpstr>
      <vt:lpstr>How to detect Causation</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Logistic regression </vt:lpstr>
      <vt:lpstr>Nonlinear regression </vt:lpstr>
      <vt:lpstr>Logistic regression </vt:lpstr>
      <vt:lpstr>From linear to logit regression </vt:lpstr>
      <vt:lpstr>Quantitative Vs Qualitatives Data </vt:lpstr>
      <vt:lpstr>Quantitative Vs Qualitatives Data </vt:lpstr>
      <vt:lpstr>Quantitative Vs Qualitatives Data </vt:lpstr>
      <vt:lpstr>Quantitatives to qualitatives</vt:lpstr>
      <vt:lpstr>Quantitatives to qualitatives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using Excel</dc:title>
  <dc:creator>Mohammed Ala El Assi</dc:creator>
  <cp:lastModifiedBy>Mohammed Ala El Assi</cp:lastModifiedBy>
  <cp:revision>31</cp:revision>
  <cp:lastPrinted>2018-11-27T09:56:33Z</cp:lastPrinted>
  <dcterms:created xsi:type="dcterms:W3CDTF">2022-09-16T14:23:14Z</dcterms:created>
  <dcterms:modified xsi:type="dcterms:W3CDTF">2022-11-04T00:25:02Z</dcterms:modified>
</cp:coreProperties>
</file>